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204E79"/>
    <a:srgbClr val="0B49CB"/>
    <a:srgbClr val="F2F4F8"/>
    <a:srgbClr val="1C7DDB"/>
    <a:srgbClr val="121619"/>
    <a:srgbClr val="F2F2F2"/>
    <a:srgbClr val="145579"/>
    <a:srgbClr val="3A6483"/>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89" autoAdjust="0"/>
    <p:restoredTop sz="85174"/>
  </p:normalViewPr>
  <p:slideViewPr>
    <p:cSldViewPr snapToGrid="0" snapToObjects="1">
      <p:cViewPr>
        <p:scale>
          <a:sx n="66" d="100"/>
          <a:sy n="66" d="100"/>
        </p:scale>
        <p:origin x="38" y="131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3/21/2022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22.png>
</file>

<file path=ppt/media/image26.jpeg>
</file>

<file path=ppt/media/image3.png>
</file>

<file path=ppt/media/image31.jpeg>
</file>

<file path=ppt/media/image33.png>
</file>

<file path=ppt/media/image36.jpeg>
</file>

<file path=ppt/media/image4.jpe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3/21/2022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3/21/2022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3/21/2022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3/21/2022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3/21/2022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3/21/2022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3/21/2022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3/21/2022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3/21/2022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3/21/2022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3/21/2022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orion-miller/IBM-Data-Science/blob/main/10%20-%20Applied%20Data%20Science%20Capstone/Lab-Data_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orion-miller/IBM-Data-Science/blob/main/10%20-%20Applied%20Data%20Science%20Capstone/Lab-EDA_with_Data_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orion-miller/IBM-Data-Science/blob/main/10%20-%20Applied%20Data%20Science%20Capstone/Lab-EDA_with_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orion-miller/IBM-Data-Science/blob/main/10%20-%20Applied%20Data%20Science%20Capstone/Lab-Interactive_Visual_Analytics_with_Folium.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orion-miller/IBM-Data-Science/blob/main/10%20-%20Applied%20Data%20Science%20Capstone/spacex_dash_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orion-miller/IBM-Data-Science/blob/main/10%20-%20Applied%20Data%20Science%20Capstone/Lab-Machine_Learning_Predic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0.emf"/></Relationships>
</file>

<file path=ppt/slides/_rels/slide42.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3.png"/></Relationships>
</file>

<file path=ppt/slides/_rels/slide44.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5.emf"/></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orion-miller/IBM-Data-Science/blob/main/10%20-%20Applied%20Data%20Science%20Capstone/Lab-SpaceX_Data_Collection_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orion-miller/IBM-Data-Science/blob/main/10%20-%20Applied%20Data%20Science%20Capstone/Lab_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Orion Miller</a:t>
            </a:r>
          </a:p>
          <a:p>
            <a:r>
              <a:rPr lang="en-US" dirty="0">
                <a:solidFill>
                  <a:schemeClr val="bg2"/>
                </a:solidFill>
                <a:latin typeface="Abadi" panose="020B0604020104020204" pitchFamily="34" charset="0"/>
                <a:ea typeface="SF Pro" pitchFamily="2" charset="0"/>
                <a:cs typeface="SF Pro" pitchFamily="2" charset="0"/>
              </a:rPr>
              <a:t>2022/03/21</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6033517"/>
            <a:ext cx="5964421" cy="594944"/>
          </a:xfrm>
          <a:prstGeom prst="rect">
            <a:avLst/>
          </a:prstGeom>
        </p:spPr>
        <p:txBody>
          <a:bodyPr/>
          <a:lstStyle/>
          <a:p>
            <a:pPr marL="0" indent="0">
              <a:buNone/>
            </a:pPr>
            <a:r>
              <a:rPr lang="en-US" sz="2200" dirty="0">
                <a:solidFill>
                  <a:schemeClr val="accent3">
                    <a:lumMod val="25000"/>
                  </a:schemeClr>
                </a:solidFill>
                <a:latin typeface="Abadi" panose="020B0604020104020204" pitchFamily="34" charset="0"/>
                <a:hlinkClick r:id="rId3"/>
              </a:rPr>
              <a:t>Data Wrangling Notebook</a:t>
            </a: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Rectangle: Rounded Corners 5">
            <a:extLst>
              <a:ext uri="{FF2B5EF4-FFF2-40B4-BE49-F238E27FC236}">
                <a16:creationId xmlns:a16="http://schemas.microsoft.com/office/drawing/2014/main" id="{02F23D0C-5EC1-46B8-BF5B-88BF5CB6002E}"/>
              </a:ext>
            </a:extLst>
          </p:cNvPr>
          <p:cNvSpPr/>
          <p:nvPr/>
        </p:nvSpPr>
        <p:spPr>
          <a:xfrm>
            <a:off x="864972" y="1537534"/>
            <a:ext cx="2133637"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i="0" u="none" strike="noStrike" baseline="0" dirty="0">
                <a:solidFill>
                  <a:srgbClr val="000000"/>
                </a:solidFill>
                <a:latin typeface="AAAAA C+ Graphik"/>
              </a:rPr>
              <a:t>Perform exploratory Data Analysis and determine Training Labels </a:t>
            </a:r>
            <a:endParaRPr lang="en-US" b="1" dirty="0">
              <a:solidFill>
                <a:schemeClr val="tx1"/>
              </a:solidFill>
            </a:endParaRPr>
          </a:p>
        </p:txBody>
      </p:sp>
      <p:sp>
        <p:nvSpPr>
          <p:cNvPr id="7" name="Rectangle: Rounded Corners 6">
            <a:extLst>
              <a:ext uri="{FF2B5EF4-FFF2-40B4-BE49-F238E27FC236}">
                <a16:creationId xmlns:a16="http://schemas.microsoft.com/office/drawing/2014/main" id="{D51BF648-19C0-4A69-B27C-CCFD14C08EDF}"/>
              </a:ext>
            </a:extLst>
          </p:cNvPr>
          <p:cNvSpPr/>
          <p:nvPr/>
        </p:nvSpPr>
        <p:spPr>
          <a:xfrm>
            <a:off x="3622569" y="1545478"/>
            <a:ext cx="2133637"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i="0" u="none" strike="noStrike" baseline="0" dirty="0">
                <a:solidFill>
                  <a:srgbClr val="000000"/>
                </a:solidFill>
                <a:latin typeface="AAAAA C+ Graphik"/>
              </a:rPr>
              <a:t>Calculate the number of launches on each site </a:t>
            </a:r>
            <a:endParaRPr lang="en-US" b="1" dirty="0">
              <a:solidFill>
                <a:schemeClr val="tx1"/>
              </a:solidFill>
            </a:endParaRPr>
          </a:p>
        </p:txBody>
      </p:sp>
      <p:sp>
        <p:nvSpPr>
          <p:cNvPr id="9" name="Rectangle: Rounded Corners 8">
            <a:extLst>
              <a:ext uri="{FF2B5EF4-FFF2-40B4-BE49-F238E27FC236}">
                <a16:creationId xmlns:a16="http://schemas.microsoft.com/office/drawing/2014/main" id="{AC04F589-CE47-4F0C-9B22-1A89EA98405D}"/>
              </a:ext>
            </a:extLst>
          </p:cNvPr>
          <p:cNvSpPr/>
          <p:nvPr/>
        </p:nvSpPr>
        <p:spPr>
          <a:xfrm>
            <a:off x="6361443" y="1545478"/>
            <a:ext cx="2133638"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i="0" u="none" strike="noStrike" baseline="0" dirty="0">
                <a:solidFill>
                  <a:srgbClr val="000000"/>
                </a:solidFill>
                <a:latin typeface="AAAAA C+ Graphik"/>
              </a:rPr>
              <a:t>Calculate the number and occurrence of each orbit type</a:t>
            </a:r>
            <a:endParaRPr lang="en-US" b="1" dirty="0">
              <a:solidFill>
                <a:schemeClr val="tx1"/>
              </a:solidFill>
            </a:endParaRPr>
          </a:p>
        </p:txBody>
      </p:sp>
      <p:sp>
        <p:nvSpPr>
          <p:cNvPr id="10" name="Rectangle: Rounded Corners 9">
            <a:extLst>
              <a:ext uri="{FF2B5EF4-FFF2-40B4-BE49-F238E27FC236}">
                <a16:creationId xmlns:a16="http://schemas.microsoft.com/office/drawing/2014/main" id="{4D0C577F-977F-487C-BB26-0D1BBF508DA6}"/>
              </a:ext>
            </a:extLst>
          </p:cNvPr>
          <p:cNvSpPr/>
          <p:nvPr/>
        </p:nvSpPr>
        <p:spPr>
          <a:xfrm>
            <a:off x="9106307" y="1537533"/>
            <a:ext cx="2133638"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i="0" u="none" strike="noStrike" baseline="0" dirty="0">
                <a:solidFill>
                  <a:srgbClr val="000000"/>
                </a:solidFill>
                <a:latin typeface="AAAAA C+ Graphik"/>
              </a:rPr>
              <a:t>Calculate the number and occurrence of mission outcome per orbit type </a:t>
            </a:r>
            <a:endParaRPr lang="en-US" b="1" dirty="0">
              <a:solidFill>
                <a:schemeClr val="tx1"/>
              </a:solidFill>
            </a:endParaRPr>
          </a:p>
        </p:txBody>
      </p:sp>
      <p:sp>
        <p:nvSpPr>
          <p:cNvPr id="11" name="Rectangle: Rounded Corners 10">
            <a:extLst>
              <a:ext uri="{FF2B5EF4-FFF2-40B4-BE49-F238E27FC236}">
                <a16:creationId xmlns:a16="http://schemas.microsoft.com/office/drawing/2014/main" id="{F35ED831-A5B4-4AC2-B147-F906BF079F0C}"/>
              </a:ext>
            </a:extLst>
          </p:cNvPr>
          <p:cNvSpPr/>
          <p:nvPr/>
        </p:nvSpPr>
        <p:spPr>
          <a:xfrm>
            <a:off x="9106307" y="3691692"/>
            <a:ext cx="2133638"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i="0" u="none" strike="noStrike" baseline="0" dirty="0">
                <a:solidFill>
                  <a:srgbClr val="000000"/>
                </a:solidFill>
                <a:latin typeface="AAAAA C+ Graphik"/>
              </a:rPr>
              <a:t>Create landing outcome labels from Outcome column </a:t>
            </a:r>
            <a:endParaRPr lang="en-US" b="1" dirty="0">
              <a:solidFill>
                <a:schemeClr val="tx1"/>
              </a:solidFill>
            </a:endParaRPr>
          </a:p>
        </p:txBody>
      </p:sp>
      <p:sp>
        <p:nvSpPr>
          <p:cNvPr id="12" name="Rectangle: Rounded Corners 11">
            <a:extLst>
              <a:ext uri="{FF2B5EF4-FFF2-40B4-BE49-F238E27FC236}">
                <a16:creationId xmlns:a16="http://schemas.microsoft.com/office/drawing/2014/main" id="{E6B3A29C-CF46-4832-911C-0E7EA2F6100A}"/>
              </a:ext>
            </a:extLst>
          </p:cNvPr>
          <p:cNvSpPr/>
          <p:nvPr/>
        </p:nvSpPr>
        <p:spPr>
          <a:xfrm>
            <a:off x="6352522" y="3683747"/>
            <a:ext cx="2133638"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Export processed data to .csv file</a:t>
            </a:r>
          </a:p>
        </p:txBody>
      </p:sp>
      <p:cxnSp>
        <p:nvCxnSpPr>
          <p:cNvPr id="13" name="Straight Arrow Connector 12">
            <a:extLst>
              <a:ext uri="{FF2B5EF4-FFF2-40B4-BE49-F238E27FC236}">
                <a16:creationId xmlns:a16="http://schemas.microsoft.com/office/drawing/2014/main" id="{DC5ECB69-BCCB-4E20-A923-90859795E8CF}"/>
              </a:ext>
            </a:extLst>
          </p:cNvPr>
          <p:cNvCxnSpPr>
            <a:stCxn id="6" idx="3"/>
            <a:endCxn id="7" idx="1"/>
          </p:cNvCxnSpPr>
          <p:nvPr/>
        </p:nvCxnSpPr>
        <p:spPr>
          <a:xfrm>
            <a:off x="2998609" y="2351922"/>
            <a:ext cx="623960" cy="794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1E8EA017-D80D-4E1C-A00A-6D459A512364}"/>
              </a:ext>
            </a:extLst>
          </p:cNvPr>
          <p:cNvCxnSpPr/>
          <p:nvPr/>
        </p:nvCxnSpPr>
        <p:spPr>
          <a:xfrm>
            <a:off x="5756206" y="2343976"/>
            <a:ext cx="623960" cy="794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A3E9A918-1ADD-42BD-A392-C61B3F7B4CF4}"/>
              </a:ext>
            </a:extLst>
          </p:cNvPr>
          <p:cNvCxnSpPr/>
          <p:nvPr/>
        </p:nvCxnSpPr>
        <p:spPr>
          <a:xfrm>
            <a:off x="8513803" y="2343976"/>
            <a:ext cx="623960" cy="794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03FB7FA2-6EFC-42D9-9F6B-C73F24BF373C}"/>
              </a:ext>
            </a:extLst>
          </p:cNvPr>
          <p:cNvCxnSpPr>
            <a:cxnSpLocks/>
            <a:stCxn id="10" idx="2"/>
            <a:endCxn id="11" idx="0"/>
          </p:cNvCxnSpPr>
          <p:nvPr/>
        </p:nvCxnSpPr>
        <p:spPr>
          <a:xfrm>
            <a:off x="10173126" y="3166308"/>
            <a:ext cx="0" cy="52538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D42905B9-9004-4C9D-94BF-BCCA8FA20F66}"/>
              </a:ext>
            </a:extLst>
          </p:cNvPr>
          <p:cNvCxnSpPr>
            <a:cxnSpLocks/>
          </p:cNvCxnSpPr>
          <p:nvPr/>
        </p:nvCxnSpPr>
        <p:spPr>
          <a:xfrm flipH="1">
            <a:off x="8495081" y="4506079"/>
            <a:ext cx="59338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45741"/>
            <a:ext cx="9745589" cy="4981470"/>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The following relationships were plotted:</a:t>
            </a:r>
          </a:p>
          <a:p>
            <a:pPr lvl="1">
              <a:lnSpc>
                <a:spcPct val="100000"/>
              </a:lnSpc>
              <a:spcBef>
                <a:spcPts val="1400"/>
              </a:spcBef>
            </a:pPr>
            <a:r>
              <a:rPr lang="en-US" sz="1800" dirty="0">
                <a:solidFill>
                  <a:schemeClr val="accent3">
                    <a:lumMod val="25000"/>
                  </a:schemeClr>
                </a:solidFill>
                <a:latin typeface="Abadi"/>
              </a:rPr>
              <a:t>Flight Number vs. Payload Mass, Flight Number vs. Launch Site, Payload Mass vs. Launch Site, Orbit Type vs. Success Rate, Flight Number vs. Orbit Type, Payload Mass vs Orbit Type and Success Rate Yearly Trend</a:t>
            </a:r>
          </a:p>
          <a:p>
            <a:pPr>
              <a:lnSpc>
                <a:spcPct val="100000"/>
              </a:lnSpc>
              <a:spcBef>
                <a:spcPts val="1400"/>
              </a:spcBef>
            </a:pPr>
            <a:r>
              <a:rPr lang="en-US" sz="2200" dirty="0">
                <a:solidFill>
                  <a:schemeClr val="accent3">
                    <a:lumMod val="25000"/>
                  </a:schemeClr>
                </a:solidFill>
                <a:latin typeface="Abadi"/>
              </a:rPr>
              <a:t>Scatter plots show the relationship between variables. If a relationship exists, they could be used in a machine learning model.</a:t>
            </a:r>
          </a:p>
          <a:p>
            <a:pPr>
              <a:lnSpc>
                <a:spcPct val="100000"/>
              </a:lnSpc>
              <a:spcBef>
                <a:spcPts val="1400"/>
              </a:spcBef>
            </a:pPr>
            <a:r>
              <a:rPr lang="en-US" sz="2200" dirty="0">
                <a:solidFill>
                  <a:schemeClr val="accent3">
                    <a:lumMod val="25000"/>
                  </a:schemeClr>
                </a:solidFill>
                <a:latin typeface="Abadi"/>
              </a:rPr>
              <a:t>Bar charts show comparisons among discrete categories. The goal is to show the relationship between the specific categories being compared and a measured value.</a:t>
            </a:r>
          </a:p>
          <a:p>
            <a:pPr>
              <a:lnSpc>
                <a:spcPct val="100000"/>
              </a:lnSpc>
              <a:spcBef>
                <a:spcPts val="1400"/>
              </a:spcBef>
            </a:pPr>
            <a:r>
              <a:rPr lang="en-US" sz="2200" dirty="0">
                <a:solidFill>
                  <a:schemeClr val="accent3">
                    <a:lumMod val="25000"/>
                  </a:schemeClr>
                </a:solidFill>
                <a:latin typeface="Abadi"/>
              </a:rPr>
              <a:t>Line charts show trends in data across time.</a:t>
            </a: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EDA &amp; Visualization Notebook</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71599"/>
            <a:ext cx="10375785" cy="5239266"/>
          </a:xfrm>
          <a:prstGeom prst="rect">
            <a:avLst/>
          </a:prstGeom>
        </p:spPr>
        <p:txBody>
          <a:bodyPr lIns="91440" tIns="45720" rIns="91440" bIns="45720" anchor="t"/>
          <a:lstStyle/>
          <a:p>
            <a:pPr>
              <a:lnSpc>
                <a:spcPct val="100000"/>
              </a:lnSpc>
              <a:spcBef>
                <a:spcPts val="1400"/>
              </a:spcBef>
            </a:pPr>
            <a:r>
              <a:rPr lang="en-US" sz="1800" b="0" i="0" u="none" strike="noStrike" baseline="0" dirty="0">
                <a:solidFill>
                  <a:srgbClr val="000000"/>
                </a:solidFill>
                <a:latin typeface="AAAAA C+ Graphik"/>
              </a:rPr>
              <a:t>Performed SQL queries: </a:t>
            </a:r>
            <a:endParaRPr lang="en-US" sz="1800" dirty="0">
              <a:solidFill>
                <a:srgbClr val="000000"/>
              </a:solidFill>
              <a:latin typeface="AAAAA E+ Graphik"/>
            </a:endParaRPr>
          </a:p>
          <a:p>
            <a:pPr lvl="1">
              <a:lnSpc>
                <a:spcPct val="100000"/>
              </a:lnSpc>
              <a:spcBef>
                <a:spcPts val="1400"/>
              </a:spcBef>
            </a:pPr>
            <a:r>
              <a:rPr lang="en-US" sz="1400" b="0" i="0" u="none" strike="noStrike" baseline="0" dirty="0">
                <a:solidFill>
                  <a:srgbClr val="000000"/>
                </a:solidFill>
                <a:latin typeface="AAAAA E+ Graphik"/>
              </a:rPr>
              <a:t>Display the names of the unique launch sites across launch events</a:t>
            </a:r>
          </a:p>
          <a:p>
            <a:pPr lvl="1">
              <a:lnSpc>
                <a:spcPct val="100000"/>
              </a:lnSpc>
              <a:spcBef>
                <a:spcPts val="1400"/>
              </a:spcBef>
            </a:pPr>
            <a:r>
              <a:rPr lang="en-US" sz="1400" b="0" i="0" u="none" strike="noStrike" baseline="0" dirty="0">
                <a:solidFill>
                  <a:srgbClr val="000000"/>
                </a:solidFill>
                <a:latin typeface="AAAAA E+ Graphik"/>
              </a:rPr>
              <a:t>Display 5 records where launch sites begin with the string ‘CCA’ </a:t>
            </a:r>
          </a:p>
          <a:p>
            <a:pPr lvl="1">
              <a:lnSpc>
                <a:spcPct val="100000"/>
              </a:lnSpc>
              <a:spcBef>
                <a:spcPts val="1400"/>
              </a:spcBef>
            </a:pPr>
            <a:r>
              <a:rPr lang="en-US" sz="1400" b="0" i="0" u="none" strike="noStrike" baseline="0" dirty="0">
                <a:solidFill>
                  <a:srgbClr val="000000"/>
                </a:solidFill>
                <a:latin typeface="AAAAA E+ Graphik"/>
              </a:rPr>
              <a:t>Display the total payload mass carried by boosters launched by NASA (CRS) </a:t>
            </a:r>
          </a:p>
          <a:p>
            <a:pPr lvl="1">
              <a:lnSpc>
                <a:spcPct val="100000"/>
              </a:lnSpc>
              <a:spcBef>
                <a:spcPts val="1400"/>
              </a:spcBef>
            </a:pPr>
            <a:r>
              <a:rPr lang="en-US" sz="1400" b="0" i="0" u="none" strike="noStrike" baseline="0" dirty="0">
                <a:solidFill>
                  <a:srgbClr val="000000"/>
                </a:solidFill>
                <a:latin typeface="AAAAA E+ Graphik"/>
              </a:rPr>
              <a:t>Display average payload mass carried by booster version F9 v1.1 </a:t>
            </a:r>
          </a:p>
          <a:p>
            <a:pPr lvl="1">
              <a:lnSpc>
                <a:spcPct val="100000"/>
              </a:lnSpc>
              <a:spcBef>
                <a:spcPts val="1400"/>
              </a:spcBef>
            </a:pPr>
            <a:r>
              <a:rPr lang="en-US" sz="1400" b="0" i="0" u="none" strike="noStrike" baseline="0" dirty="0">
                <a:solidFill>
                  <a:srgbClr val="000000"/>
                </a:solidFill>
                <a:latin typeface="AAAAA E+ Graphik"/>
              </a:rPr>
              <a:t>Listing the date when the </a:t>
            </a:r>
            <a:r>
              <a:rPr lang="en-US" sz="1400" b="0" i="0" u="none" strike="noStrike" baseline="0" dirty="0">
                <a:solidFill>
                  <a:srgbClr val="000000"/>
                </a:solidFill>
                <a:latin typeface="AAAAA F+ Graphik"/>
              </a:rPr>
              <a:t>f</a:t>
            </a:r>
            <a:r>
              <a:rPr lang="en-US" sz="1400" b="0" i="0" u="none" strike="noStrike" baseline="0" dirty="0">
                <a:solidFill>
                  <a:srgbClr val="000000"/>
                </a:solidFill>
                <a:latin typeface="AAAAA E+ Graphik"/>
              </a:rPr>
              <a:t>irst successful landing outcome in ground pad was achieved </a:t>
            </a:r>
          </a:p>
          <a:p>
            <a:pPr lvl="1">
              <a:lnSpc>
                <a:spcPct val="100000"/>
              </a:lnSpc>
              <a:spcBef>
                <a:spcPts val="1400"/>
              </a:spcBef>
            </a:pPr>
            <a:r>
              <a:rPr lang="en-US" sz="1400" b="0" i="0" u="none" strike="noStrike" baseline="0" dirty="0">
                <a:solidFill>
                  <a:srgbClr val="000000"/>
                </a:solidFill>
                <a:latin typeface="AAAAA E+ Graphik"/>
              </a:rPr>
              <a:t>Listing the names of the boosters which have success in drone ship and have payload mass greater than 4000 but less than 6000 </a:t>
            </a:r>
          </a:p>
          <a:p>
            <a:pPr lvl="1">
              <a:lnSpc>
                <a:spcPct val="100000"/>
              </a:lnSpc>
              <a:spcBef>
                <a:spcPts val="1400"/>
              </a:spcBef>
            </a:pPr>
            <a:r>
              <a:rPr lang="en-US" sz="1400" b="0" i="0" u="none" strike="noStrike" baseline="0" dirty="0">
                <a:solidFill>
                  <a:srgbClr val="000000"/>
                </a:solidFill>
                <a:latin typeface="AAAAA E+ Graphik"/>
              </a:rPr>
              <a:t>Listing the total number of successful and failure mission outcomes </a:t>
            </a:r>
          </a:p>
          <a:p>
            <a:pPr lvl="1">
              <a:lnSpc>
                <a:spcPct val="100000"/>
              </a:lnSpc>
              <a:spcBef>
                <a:spcPts val="1400"/>
              </a:spcBef>
            </a:pPr>
            <a:r>
              <a:rPr lang="en-US" sz="1400" b="0" i="0" u="none" strike="noStrike" baseline="0" dirty="0">
                <a:solidFill>
                  <a:srgbClr val="000000"/>
                </a:solidFill>
                <a:latin typeface="AAAAA E+ Graphik"/>
              </a:rPr>
              <a:t>Listing the names of the booster versions which have carried the maximum payload mass </a:t>
            </a:r>
          </a:p>
          <a:p>
            <a:pPr lvl="1">
              <a:lnSpc>
                <a:spcPct val="100000"/>
              </a:lnSpc>
              <a:spcBef>
                <a:spcPts val="1400"/>
              </a:spcBef>
            </a:pPr>
            <a:r>
              <a:rPr lang="en-US" sz="1400" b="0" i="0" u="none" strike="noStrike" baseline="0" dirty="0">
                <a:solidFill>
                  <a:srgbClr val="000000"/>
                </a:solidFill>
                <a:latin typeface="AAAAA E+ Graphik"/>
              </a:rPr>
              <a:t>Listing the failed landing outcomes in drone ship, their booster versions and launch site names for the months in year 2015 </a:t>
            </a:r>
          </a:p>
          <a:p>
            <a:pPr lvl="1">
              <a:lnSpc>
                <a:spcPct val="100000"/>
              </a:lnSpc>
              <a:spcBef>
                <a:spcPts val="1400"/>
              </a:spcBef>
            </a:pPr>
            <a:r>
              <a:rPr lang="en-US" sz="1400" b="0" i="0" u="none" strike="noStrike" baseline="0" dirty="0">
                <a:solidFill>
                  <a:srgbClr val="000000"/>
                </a:solidFill>
                <a:latin typeface="AAAAA E+ Graphik"/>
              </a:rPr>
              <a:t>Ranking the count of landing outcomes (such as Failure (drone ship) or Success (ground pad)) across time in descending order </a:t>
            </a:r>
            <a:endParaRPr lang="en-US" sz="18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EDA with SQL Notebook</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618735"/>
            <a:ext cx="10515600" cy="4607657"/>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Markers for all Launch Sites:</a:t>
            </a:r>
          </a:p>
          <a:p>
            <a:pPr lvl="1">
              <a:lnSpc>
                <a:spcPct val="100000"/>
              </a:lnSpc>
              <a:spcBef>
                <a:spcPts val="1400"/>
              </a:spcBef>
            </a:pPr>
            <a:r>
              <a:rPr lang="en-US" sz="1700" dirty="0">
                <a:solidFill>
                  <a:schemeClr val="accent3">
                    <a:lumMod val="25000"/>
                  </a:schemeClr>
                </a:solidFill>
                <a:latin typeface="Abadi" panose="020B0604020104020204" pitchFamily="34" charset="0"/>
              </a:rPr>
              <a:t>Added Marker with Circle, Popup Label and Text Label of NASA Johnson Space Center using its latitude and longitude coordinates as a start location.</a:t>
            </a:r>
          </a:p>
          <a:p>
            <a:pPr lvl="1">
              <a:lnSpc>
                <a:spcPct val="100000"/>
              </a:lnSpc>
              <a:spcBef>
                <a:spcPts val="1400"/>
              </a:spcBef>
            </a:pPr>
            <a:r>
              <a:rPr lang="en-US" sz="1700" dirty="0">
                <a:solidFill>
                  <a:schemeClr val="accent3">
                    <a:lumMod val="25000"/>
                  </a:schemeClr>
                </a:solidFill>
                <a:latin typeface="Abadi" panose="020B0604020104020204" pitchFamily="34" charset="0"/>
              </a:rPr>
              <a:t>Added Markers with Circle, Popup Label and Text Label of all Launch Sites using their latitude and longitude coordinates to show their geographical locations and proximity to Equator and coasts.</a:t>
            </a:r>
          </a:p>
          <a:p>
            <a:pPr>
              <a:lnSpc>
                <a:spcPct val="100000"/>
              </a:lnSpc>
              <a:spcBef>
                <a:spcPts val="1400"/>
              </a:spcBef>
            </a:pPr>
            <a:r>
              <a:rPr lang="en-US" sz="2200" dirty="0">
                <a:solidFill>
                  <a:schemeClr val="accent3">
                    <a:lumMod val="25000"/>
                  </a:schemeClr>
                </a:solidFill>
                <a:latin typeface="Abadi" panose="020B0604020104020204" pitchFamily="34" charset="0"/>
              </a:rPr>
              <a:t>Colored Markers of the launch outcomes for each Launch Site:</a:t>
            </a:r>
          </a:p>
          <a:p>
            <a:pPr lvl="1">
              <a:lnSpc>
                <a:spcPct val="100000"/>
              </a:lnSpc>
              <a:spcBef>
                <a:spcPts val="1400"/>
              </a:spcBef>
            </a:pPr>
            <a:r>
              <a:rPr lang="en-US" sz="1700" dirty="0">
                <a:solidFill>
                  <a:schemeClr val="accent3">
                    <a:lumMod val="25000"/>
                  </a:schemeClr>
                </a:solidFill>
                <a:latin typeface="Abadi" panose="020B0604020104020204" pitchFamily="34" charset="0"/>
              </a:rPr>
              <a:t>Added colored Markers of success (Green) and failed (Red) launches using Marker Cluster to identify which launch sites have relatively high success rates.</a:t>
            </a:r>
          </a:p>
          <a:p>
            <a:pPr>
              <a:lnSpc>
                <a:spcPct val="100000"/>
              </a:lnSpc>
              <a:spcBef>
                <a:spcPts val="1400"/>
              </a:spcBef>
            </a:pPr>
            <a:r>
              <a:rPr lang="en-US" sz="2200" dirty="0">
                <a:solidFill>
                  <a:schemeClr val="accent3">
                    <a:lumMod val="25000"/>
                  </a:schemeClr>
                </a:solidFill>
                <a:latin typeface="Abadi" panose="020B0604020104020204" pitchFamily="34" charset="0"/>
              </a:rPr>
              <a:t>Distances between a Launch Site to its proximities:</a:t>
            </a:r>
          </a:p>
          <a:p>
            <a:pPr lvl="1">
              <a:lnSpc>
                <a:spcPct val="100000"/>
              </a:lnSpc>
              <a:spcBef>
                <a:spcPts val="1400"/>
              </a:spcBef>
            </a:pPr>
            <a:r>
              <a:rPr lang="en-US" sz="1700" dirty="0">
                <a:solidFill>
                  <a:schemeClr val="accent3">
                    <a:lumMod val="25000"/>
                  </a:schemeClr>
                </a:solidFill>
                <a:latin typeface="Abadi" panose="020B0604020104020204" pitchFamily="34" charset="0"/>
              </a:rPr>
              <a:t>Added colored Lines to show distances between the Launch Site KSC LC-39A (as an example) and its proximities like Railway, Highway, Coastline and Closest City.</a:t>
            </a:r>
            <a:endParaRPr lang="en-US" sz="1700" dirty="0">
              <a:latin typeface="Abadi" panose="020B0604020104020204" pitchFamily="34" charset="0"/>
            </a:endParaRPr>
          </a:p>
          <a:p>
            <a:pPr marL="0" indent="0">
              <a:buNone/>
            </a:pPr>
            <a:r>
              <a:rPr lang="en-US" dirty="0">
                <a:hlinkClick r:id="rId3"/>
              </a:rPr>
              <a:t>Interactive Folium Map Notebook</a:t>
            </a:r>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Launch Sites Dropdown List:</a:t>
            </a:r>
          </a:p>
          <a:p>
            <a:pPr lvl="1">
              <a:lnSpc>
                <a:spcPct val="100000"/>
              </a:lnSpc>
              <a:spcBef>
                <a:spcPts val="1400"/>
              </a:spcBef>
            </a:pPr>
            <a:r>
              <a:rPr lang="en-US" sz="1800" dirty="0">
                <a:solidFill>
                  <a:schemeClr val="accent3">
                    <a:lumMod val="25000"/>
                  </a:schemeClr>
                </a:solidFill>
                <a:latin typeface="Abadi" panose="020B0604020104020204" pitchFamily="34" charset="0"/>
              </a:rPr>
              <a:t>Added a dropdown component to allow Launch Site selection.</a:t>
            </a:r>
          </a:p>
          <a:p>
            <a:pPr>
              <a:lnSpc>
                <a:spcPct val="100000"/>
              </a:lnSpc>
              <a:spcBef>
                <a:spcPts val="1400"/>
              </a:spcBef>
            </a:pPr>
            <a:r>
              <a:rPr lang="en-US" sz="2200" dirty="0">
                <a:solidFill>
                  <a:schemeClr val="accent3">
                    <a:lumMod val="25000"/>
                  </a:schemeClr>
                </a:solidFill>
                <a:latin typeface="Abadi" panose="020B0604020104020204" pitchFamily="34" charset="0"/>
              </a:rPr>
              <a:t>Pie Chart showing Success Launches (All Sites/Certain Site):</a:t>
            </a:r>
          </a:p>
          <a:p>
            <a:pPr lvl="1">
              <a:lnSpc>
                <a:spcPct val="100000"/>
              </a:lnSpc>
              <a:spcBef>
                <a:spcPts val="1400"/>
              </a:spcBef>
            </a:pPr>
            <a:r>
              <a:rPr lang="en-US" sz="1800" dirty="0">
                <a:solidFill>
                  <a:schemeClr val="accent3">
                    <a:lumMod val="25000"/>
                  </a:schemeClr>
                </a:solidFill>
                <a:latin typeface="Abadi" panose="020B0604020104020204" pitchFamily="34" charset="0"/>
              </a:rPr>
              <a:t>Added a pie chart to show the total successful launches count for all sites and the Success vs. Failed counts for the site, if a specific Launch Site was selected.</a:t>
            </a:r>
          </a:p>
          <a:p>
            <a:pPr>
              <a:lnSpc>
                <a:spcPct val="100000"/>
              </a:lnSpc>
              <a:spcBef>
                <a:spcPts val="1400"/>
              </a:spcBef>
            </a:pPr>
            <a:r>
              <a:rPr lang="en-US" sz="2200" dirty="0">
                <a:solidFill>
                  <a:schemeClr val="accent3">
                    <a:lumMod val="25000"/>
                  </a:schemeClr>
                </a:solidFill>
                <a:latin typeface="Abadi" panose="020B0604020104020204" pitchFamily="34" charset="0"/>
              </a:rPr>
              <a:t>Slider of Payload Mass Range:</a:t>
            </a:r>
          </a:p>
          <a:p>
            <a:pPr lvl="1">
              <a:lnSpc>
                <a:spcPct val="100000"/>
              </a:lnSpc>
              <a:spcBef>
                <a:spcPts val="1400"/>
              </a:spcBef>
            </a:pPr>
            <a:r>
              <a:rPr lang="en-US" sz="1800" dirty="0">
                <a:solidFill>
                  <a:schemeClr val="accent3">
                    <a:lumMod val="25000"/>
                  </a:schemeClr>
                </a:solidFill>
                <a:latin typeface="Abadi" panose="020B0604020104020204" pitchFamily="34" charset="0"/>
              </a:rPr>
              <a:t>Added a slider to select Payload range.</a:t>
            </a:r>
          </a:p>
          <a:p>
            <a:pPr>
              <a:lnSpc>
                <a:spcPct val="100000"/>
              </a:lnSpc>
              <a:spcBef>
                <a:spcPts val="1400"/>
              </a:spcBef>
            </a:pPr>
            <a:r>
              <a:rPr lang="en-US" sz="2200" dirty="0">
                <a:solidFill>
                  <a:schemeClr val="accent3">
                    <a:lumMod val="25000"/>
                  </a:schemeClr>
                </a:solidFill>
                <a:latin typeface="Abadi" panose="020B0604020104020204" pitchFamily="34" charset="0"/>
              </a:rPr>
              <a:t>Scatter Chart of Payload Mass vs. Success Rate for the different Booster Versions:</a:t>
            </a:r>
          </a:p>
          <a:p>
            <a:pPr lvl="1">
              <a:lnSpc>
                <a:spcPct val="100000"/>
              </a:lnSpc>
              <a:spcBef>
                <a:spcPts val="1400"/>
              </a:spcBef>
            </a:pPr>
            <a:r>
              <a:rPr lang="en-US" sz="1800" dirty="0">
                <a:solidFill>
                  <a:schemeClr val="accent3">
                    <a:lumMod val="25000"/>
                  </a:schemeClr>
                </a:solidFill>
                <a:latin typeface="Abadi" panose="020B0604020104020204" pitchFamily="34" charset="0"/>
              </a:rPr>
              <a:t>Added a scatter chart to visualize the correlation between Payload and Launch Success.</a:t>
            </a:r>
          </a:p>
          <a:p>
            <a:pPr marL="0" indent="0">
              <a:buNone/>
            </a:pPr>
            <a:r>
              <a:rPr lang="en-US" sz="2200" dirty="0">
                <a:solidFill>
                  <a:schemeClr val="accent3">
                    <a:lumMod val="25000"/>
                  </a:schemeClr>
                </a:solidFill>
                <a:latin typeface="Abadi" panose="020B0604020104020204" pitchFamily="34" charset="0"/>
                <a:hlinkClick r:id="rId3"/>
              </a:rPr>
              <a:t>Plotly Dash App</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5917712"/>
            <a:ext cx="4160336" cy="401638"/>
          </a:xfrm>
          <a:prstGeom prst="rect">
            <a:avLst/>
          </a:prstGeom>
        </p:spPr>
        <p:txBody>
          <a:bodyPr>
            <a:normAutofit lnSpcReduction="10000"/>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Predictive Analysis Notebook</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Rectangle: Rounded Corners 5">
            <a:extLst>
              <a:ext uri="{FF2B5EF4-FFF2-40B4-BE49-F238E27FC236}">
                <a16:creationId xmlns:a16="http://schemas.microsoft.com/office/drawing/2014/main" id="{F048F62A-2583-4CEC-94E1-87C0A3DF97F4}"/>
              </a:ext>
            </a:extLst>
          </p:cNvPr>
          <p:cNvSpPr/>
          <p:nvPr/>
        </p:nvSpPr>
        <p:spPr>
          <a:xfrm>
            <a:off x="864972" y="1537534"/>
            <a:ext cx="2133637"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Create NumPy</a:t>
            </a:r>
          </a:p>
          <a:p>
            <a:pPr algn="ctr"/>
            <a:r>
              <a:rPr lang="en-US" b="1" dirty="0">
                <a:solidFill>
                  <a:schemeClr val="tx1"/>
                </a:solidFill>
              </a:rPr>
              <a:t>array from the column</a:t>
            </a:r>
          </a:p>
          <a:p>
            <a:pPr algn="ctr"/>
            <a:r>
              <a:rPr lang="en-US" b="1" dirty="0">
                <a:solidFill>
                  <a:schemeClr val="tx1"/>
                </a:solidFill>
              </a:rPr>
              <a:t>“Class” in data</a:t>
            </a:r>
          </a:p>
        </p:txBody>
      </p:sp>
      <p:sp>
        <p:nvSpPr>
          <p:cNvPr id="7" name="Rectangle: Rounded Corners 6">
            <a:extLst>
              <a:ext uri="{FF2B5EF4-FFF2-40B4-BE49-F238E27FC236}">
                <a16:creationId xmlns:a16="http://schemas.microsoft.com/office/drawing/2014/main" id="{F592B01C-784C-442F-8106-FA743ECFB066}"/>
              </a:ext>
            </a:extLst>
          </p:cNvPr>
          <p:cNvSpPr/>
          <p:nvPr/>
        </p:nvSpPr>
        <p:spPr>
          <a:xfrm>
            <a:off x="3622569" y="1545478"/>
            <a:ext cx="2133637"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Standardize the</a:t>
            </a:r>
          </a:p>
          <a:p>
            <a:pPr algn="ctr"/>
            <a:r>
              <a:rPr lang="en-US" b="1" dirty="0">
                <a:solidFill>
                  <a:schemeClr val="tx1"/>
                </a:solidFill>
              </a:rPr>
              <a:t>data, fit it, and then</a:t>
            </a:r>
          </a:p>
          <a:p>
            <a:pPr algn="ctr"/>
            <a:r>
              <a:rPr lang="en-US" b="1" dirty="0">
                <a:solidFill>
                  <a:schemeClr val="tx1"/>
                </a:solidFill>
              </a:rPr>
              <a:t>transform it</a:t>
            </a:r>
          </a:p>
        </p:txBody>
      </p:sp>
      <p:sp>
        <p:nvSpPr>
          <p:cNvPr id="8" name="Rectangle: Rounded Corners 7">
            <a:extLst>
              <a:ext uri="{FF2B5EF4-FFF2-40B4-BE49-F238E27FC236}">
                <a16:creationId xmlns:a16="http://schemas.microsoft.com/office/drawing/2014/main" id="{A0E8AB9C-5619-4C0B-81FE-468AAA6402CF}"/>
              </a:ext>
            </a:extLst>
          </p:cNvPr>
          <p:cNvSpPr/>
          <p:nvPr/>
        </p:nvSpPr>
        <p:spPr>
          <a:xfrm>
            <a:off x="6361443" y="1545478"/>
            <a:ext cx="2133638"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Split the data into</a:t>
            </a:r>
          </a:p>
          <a:p>
            <a:pPr algn="ctr"/>
            <a:r>
              <a:rPr lang="en-US" b="1" dirty="0">
                <a:solidFill>
                  <a:schemeClr val="tx1"/>
                </a:solidFill>
              </a:rPr>
              <a:t>training and testing</a:t>
            </a:r>
          </a:p>
          <a:p>
            <a:pPr algn="ctr"/>
            <a:r>
              <a:rPr lang="en-US" b="1" dirty="0">
                <a:solidFill>
                  <a:schemeClr val="tx1"/>
                </a:solidFill>
              </a:rPr>
              <a:t>sets with</a:t>
            </a:r>
          </a:p>
          <a:p>
            <a:pPr algn="ctr"/>
            <a:r>
              <a:rPr lang="en-US" b="1" dirty="0" err="1">
                <a:solidFill>
                  <a:schemeClr val="tx1"/>
                </a:solidFill>
              </a:rPr>
              <a:t>train_test_split</a:t>
            </a:r>
            <a:endParaRPr lang="en-US" b="1" dirty="0">
              <a:solidFill>
                <a:schemeClr val="tx1"/>
              </a:solidFill>
            </a:endParaRPr>
          </a:p>
          <a:p>
            <a:pPr algn="ctr"/>
            <a:r>
              <a:rPr lang="en-US" b="1" dirty="0">
                <a:solidFill>
                  <a:schemeClr val="tx1"/>
                </a:solidFill>
              </a:rPr>
              <a:t>function</a:t>
            </a:r>
          </a:p>
        </p:txBody>
      </p:sp>
      <p:sp>
        <p:nvSpPr>
          <p:cNvPr id="9" name="Rectangle: Rounded Corners 8">
            <a:extLst>
              <a:ext uri="{FF2B5EF4-FFF2-40B4-BE49-F238E27FC236}">
                <a16:creationId xmlns:a16="http://schemas.microsoft.com/office/drawing/2014/main" id="{D7953571-682C-427C-B7F2-8115EF3D0CB3}"/>
              </a:ext>
            </a:extLst>
          </p:cNvPr>
          <p:cNvSpPr/>
          <p:nvPr/>
        </p:nvSpPr>
        <p:spPr>
          <a:xfrm>
            <a:off x="9106307" y="1537533"/>
            <a:ext cx="2133638"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i="0" u="none" strike="noStrike" baseline="0" dirty="0">
                <a:solidFill>
                  <a:srgbClr val="000000"/>
                </a:solidFill>
                <a:latin typeface="AAAAA C+ Graphik"/>
              </a:rPr>
              <a:t>Create a </a:t>
            </a:r>
            <a:r>
              <a:rPr lang="en-US" sz="1800" b="1" i="0" u="none" strike="noStrike" baseline="0" dirty="0" err="1">
                <a:solidFill>
                  <a:srgbClr val="000000"/>
                </a:solidFill>
                <a:latin typeface="AAAAA C+ Graphik"/>
              </a:rPr>
              <a:t>GridSearchCV</a:t>
            </a:r>
            <a:r>
              <a:rPr lang="en-US" sz="1800" b="1" i="0" u="none" strike="noStrike" baseline="0" dirty="0">
                <a:solidFill>
                  <a:srgbClr val="000000"/>
                </a:solidFill>
                <a:latin typeface="AAAAA C+ Graphik"/>
              </a:rPr>
              <a:t> object to </a:t>
            </a:r>
            <a:r>
              <a:rPr lang="en-US" sz="1800" b="1" i="0" u="none" strike="noStrike" baseline="0" dirty="0">
                <a:solidFill>
                  <a:srgbClr val="000000"/>
                </a:solidFill>
                <a:latin typeface="AAAAA G+ Graphik"/>
              </a:rPr>
              <a:t>f</a:t>
            </a:r>
            <a:r>
              <a:rPr lang="en-US" sz="1800" b="1" i="0" u="none" strike="noStrike" baseline="0" dirty="0">
                <a:solidFill>
                  <a:srgbClr val="000000"/>
                </a:solidFill>
                <a:latin typeface="AAAAA C+ Graphik"/>
              </a:rPr>
              <a:t>ind the best parameters </a:t>
            </a:r>
            <a:endParaRPr lang="en-US" b="1" dirty="0">
              <a:solidFill>
                <a:schemeClr val="tx1"/>
              </a:solidFill>
            </a:endParaRPr>
          </a:p>
        </p:txBody>
      </p:sp>
      <p:sp>
        <p:nvSpPr>
          <p:cNvPr id="10" name="Rectangle: Rounded Corners 9">
            <a:extLst>
              <a:ext uri="{FF2B5EF4-FFF2-40B4-BE49-F238E27FC236}">
                <a16:creationId xmlns:a16="http://schemas.microsoft.com/office/drawing/2014/main" id="{30731F85-C2FF-4D39-8B78-FC4B6037CCB1}"/>
              </a:ext>
            </a:extLst>
          </p:cNvPr>
          <p:cNvSpPr/>
          <p:nvPr/>
        </p:nvSpPr>
        <p:spPr>
          <a:xfrm>
            <a:off x="9106307" y="3691692"/>
            <a:ext cx="2133638"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i="0" u="none" strike="noStrike" baseline="0" dirty="0">
                <a:solidFill>
                  <a:srgbClr val="000000"/>
                </a:solidFill>
                <a:latin typeface="AAAAA C+ Graphik"/>
              </a:rPr>
              <a:t>Applying </a:t>
            </a:r>
            <a:r>
              <a:rPr lang="en-US" sz="1800" b="1" i="0" u="none" strike="noStrike" baseline="0" dirty="0" err="1">
                <a:solidFill>
                  <a:srgbClr val="000000"/>
                </a:solidFill>
                <a:latin typeface="AAAAA C+ Graphik"/>
              </a:rPr>
              <a:t>GridSearchCV</a:t>
            </a:r>
            <a:r>
              <a:rPr lang="en-US" sz="1800" b="1" i="0" u="none" strike="noStrike" baseline="0" dirty="0">
                <a:solidFill>
                  <a:srgbClr val="000000"/>
                </a:solidFill>
                <a:latin typeface="AAAAA C+ Graphik"/>
              </a:rPr>
              <a:t> on </a:t>
            </a:r>
            <a:r>
              <a:rPr lang="en-US" sz="1800" b="1" i="0" u="none" strike="noStrike" baseline="0" dirty="0" err="1">
                <a:solidFill>
                  <a:srgbClr val="000000"/>
                </a:solidFill>
                <a:latin typeface="AAAAA C+ Graphik"/>
              </a:rPr>
              <a:t>LogReg</a:t>
            </a:r>
            <a:r>
              <a:rPr lang="en-US" sz="1800" b="1" i="0" u="none" strike="noStrike" baseline="0" dirty="0">
                <a:solidFill>
                  <a:srgbClr val="000000"/>
                </a:solidFill>
                <a:latin typeface="AAAAA C+ Graphik"/>
              </a:rPr>
              <a:t>, SVM, Decision Tree, and KNN models </a:t>
            </a:r>
            <a:endParaRPr lang="en-US" b="1" dirty="0">
              <a:solidFill>
                <a:schemeClr val="tx1"/>
              </a:solidFill>
            </a:endParaRPr>
          </a:p>
        </p:txBody>
      </p:sp>
      <p:sp>
        <p:nvSpPr>
          <p:cNvPr id="11" name="Rectangle: Rounded Corners 10">
            <a:extLst>
              <a:ext uri="{FF2B5EF4-FFF2-40B4-BE49-F238E27FC236}">
                <a16:creationId xmlns:a16="http://schemas.microsoft.com/office/drawing/2014/main" id="{9479111E-E8D1-4505-8F6B-F8B5933005AE}"/>
              </a:ext>
            </a:extLst>
          </p:cNvPr>
          <p:cNvSpPr/>
          <p:nvPr/>
        </p:nvSpPr>
        <p:spPr>
          <a:xfrm>
            <a:off x="6361443" y="3691692"/>
            <a:ext cx="2133638"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i="0" u="none" strike="noStrike" baseline="0" dirty="0">
                <a:solidFill>
                  <a:srgbClr val="000000"/>
                </a:solidFill>
                <a:latin typeface="AAAAA C+ Graphik"/>
              </a:rPr>
              <a:t>Calculating the accuracy on the test data using the method .score() for all models </a:t>
            </a:r>
            <a:endParaRPr lang="en-US" b="1" dirty="0">
              <a:solidFill>
                <a:schemeClr val="tx1"/>
              </a:solidFill>
            </a:endParaRPr>
          </a:p>
        </p:txBody>
      </p:sp>
      <p:sp>
        <p:nvSpPr>
          <p:cNvPr id="12" name="Rectangle: Rounded Corners 11">
            <a:extLst>
              <a:ext uri="{FF2B5EF4-FFF2-40B4-BE49-F238E27FC236}">
                <a16:creationId xmlns:a16="http://schemas.microsoft.com/office/drawing/2014/main" id="{B26CC8D5-FCD5-40D6-A8C6-0121B7DBFEBC}"/>
              </a:ext>
            </a:extLst>
          </p:cNvPr>
          <p:cNvSpPr/>
          <p:nvPr/>
        </p:nvSpPr>
        <p:spPr>
          <a:xfrm>
            <a:off x="3622569" y="3683747"/>
            <a:ext cx="2133638"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i="0" u="none" strike="noStrike" baseline="0" dirty="0">
                <a:solidFill>
                  <a:srgbClr val="000000"/>
                </a:solidFill>
                <a:latin typeface="AAAAA C+ Graphik"/>
              </a:rPr>
              <a:t>Examine the confusion matrix for all models </a:t>
            </a:r>
            <a:endParaRPr lang="en-US" b="1" dirty="0">
              <a:solidFill>
                <a:schemeClr val="tx1"/>
              </a:solidFill>
            </a:endParaRPr>
          </a:p>
        </p:txBody>
      </p:sp>
      <p:cxnSp>
        <p:nvCxnSpPr>
          <p:cNvPr id="13" name="Straight Arrow Connector 12">
            <a:extLst>
              <a:ext uri="{FF2B5EF4-FFF2-40B4-BE49-F238E27FC236}">
                <a16:creationId xmlns:a16="http://schemas.microsoft.com/office/drawing/2014/main" id="{1906BC06-28F4-4377-ADDF-8FE0A2609A3C}"/>
              </a:ext>
            </a:extLst>
          </p:cNvPr>
          <p:cNvCxnSpPr>
            <a:stCxn id="6" idx="3"/>
            <a:endCxn id="7" idx="1"/>
          </p:cNvCxnSpPr>
          <p:nvPr/>
        </p:nvCxnSpPr>
        <p:spPr>
          <a:xfrm>
            <a:off x="2998609" y="2351922"/>
            <a:ext cx="623960" cy="794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FD69EBC-BDFD-42F3-9415-BA81A4586058}"/>
              </a:ext>
            </a:extLst>
          </p:cNvPr>
          <p:cNvCxnSpPr/>
          <p:nvPr/>
        </p:nvCxnSpPr>
        <p:spPr>
          <a:xfrm>
            <a:off x="5756206" y="2343976"/>
            <a:ext cx="623960" cy="794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2A40FB2C-8A23-4A39-8F29-BE5892F28BD1}"/>
              </a:ext>
            </a:extLst>
          </p:cNvPr>
          <p:cNvCxnSpPr/>
          <p:nvPr/>
        </p:nvCxnSpPr>
        <p:spPr>
          <a:xfrm>
            <a:off x="8513803" y="2343976"/>
            <a:ext cx="623960" cy="794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C618A894-788C-41D8-9030-F69C146EEBF1}"/>
              </a:ext>
            </a:extLst>
          </p:cNvPr>
          <p:cNvCxnSpPr>
            <a:cxnSpLocks/>
            <a:stCxn id="9" idx="2"/>
            <a:endCxn id="10" idx="0"/>
          </p:cNvCxnSpPr>
          <p:nvPr/>
        </p:nvCxnSpPr>
        <p:spPr>
          <a:xfrm>
            <a:off x="10173126" y="3166308"/>
            <a:ext cx="0" cy="52538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5696B354-2C63-4FF3-84E5-804BA62923BB}"/>
              </a:ext>
            </a:extLst>
          </p:cNvPr>
          <p:cNvCxnSpPr>
            <a:cxnSpLocks/>
          </p:cNvCxnSpPr>
          <p:nvPr/>
        </p:nvCxnSpPr>
        <p:spPr>
          <a:xfrm flipH="1">
            <a:off x="8495081" y="4506079"/>
            <a:ext cx="59338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9F9FED4-6742-4DF9-BB56-DA8EA0D26B59}"/>
              </a:ext>
            </a:extLst>
          </p:cNvPr>
          <p:cNvCxnSpPr>
            <a:cxnSpLocks/>
          </p:cNvCxnSpPr>
          <p:nvPr/>
        </p:nvCxnSpPr>
        <p:spPr>
          <a:xfrm flipH="1">
            <a:off x="5756206" y="4506079"/>
            <a:ext cx="59338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9" name="Rectangle: Rounded Corners 18">
            <a:extLst>
              <a:ext uri="{FF2B5EF4-FFF2-40B4-BE49-F238E27FC236}">
                <a16:creationId xmlns:a16="http://schemas.microsoft.com/office/drawing/2014/main" id="{1A0A1A26-EFED-4BF6-A479-4A75C3A9B97D}"/>
              </a:ext>
            </a:extLst>
          </p:cNvPr>
          <p:cNvSpPr/>
          <p:nvPr/>
        </p:nvSpPr>
        <p:spPr>
          <a:xfrm>
            <a:off x="864972" y="3683747"/>
            <a:ext cx="2133638"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b="1" i="0" u="none" strike="noStrike" baseline="0" dirty="0">
                <a:solidFill>
                  <a:srgbClr val="000000"/>
                </a:solidFill>
                <a:latin typeface="AAAAA C+ Graphik"/>
              </a:rPr>
              <a:t>Evaluate the best method with </a:t>
            </a:r>
            <a:r>
              <a:rPr lang="en-US" sz="1800" b="1" i="0" u="none" strike="noStrike" baseline="0" dirty="0" err="1">
                <a:solidFill>
                  <a:srgbClr val="000000"/>
                </a:solidFill>
                <a:latin typeface="AAAAA C+ Graphik"/>
              </a:rPr>
              <a:t>Jaccard_score</a:t>
            </a:r>
            <a:r>
              <a:rPr lang="en-US" sz="1800" b="1" i="0" u="none" strike="noStrike" baseline="0" dirty="0">
                <a:solidFill>
                  <a:srgbClr val="000000"/>
                </a:solidFill>
                <a:latin typeface="AAAAA C+ Graphik"/>
              </a:rPr>
              <a:t> and F1_score metrics </a:t>
            </a:r>
            <a:endParaRPr lang="en-US" b="1" dirty="0">
              <a:solidFill>
                <a:schemeClr val="tx1"/>
              </a:solidFill>
            </a:endParaRPr>
          </a:p>
        </p:txBody>
      </p:sp>
      <p:cxnSp>
        <p:nvCxnSpPr>
          <p:cNvPr id="20" name="Straight Arrow Connector 19">
            <a:extLst>
              <a:ext uri="{FF2B5EF4-FFF2-40B4-BE49-F238E27FC236}">
                <a16:creationId xmlns:a16="http://schemas.microsoft.com/office/drawing/2014/main" id="{059CF7BD-DC06-4304-B386-155F4263F3E6}"/>
              </a:ext>
            </a:extLst>
          </p:cNvPr>
          <p:cNvCxnSpPr>
            <a:cxnSpLocks/>
          </p:cNvCxnSpPr>
          <p:nvPr/>
        </p:nvCxnSpPr>
        <p:spPr>
          <a:xfrm flipH="1">
            <a:off x="2998609" y="4506079"/>
            <a:ext cx="59338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1544595"/>
            <a:ext cx="10593000" cy="2755555"/>
          </a:xfrm>
          <a:prstGeom prst="rect">
            <a:avLst/>
          </a:prstGeom>
        </p:spPr>
        <p:txBody>
          <a:bodyPr>
            <a:norm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Early flights had a high rate of failure, while later flights had a very low rate of failure. There is a notable change that happens around flight 20 where subsequent flights become more successful. This may be related to a particular improvement to the system made around that time.</a:t>
            </a:r>
          </a:p>
          <a:p>
            <a:pPr>
              <a:lnSpc>
                <a:spcPct val="100000"/>
              </a:lnSpc>
              <a:spcBef>
                <a:spcPts val="1400"/>
              </a:spcBef>
            </a:pPr>
            <a:r>
              <a:rPr lang="en-US" sz="2000" b="0" i="0" u="none" strike="noStrike" baseline="0" dirty="0">
                <a:solidFill>
                  <a:srgbClr val="000000"/>
                </a:solidFill>
                <a:latin typeface="Abadi" panose="020B0604020104020204" pitchFamily="34" charset="0"/>
              </a:rPr>
              <a:t>The CCAFS SLC 40 launch site has about a half of all launches. VAFB SLC 4E and KSC LC 39A seem to have higher success rates than CCAFS SLC 40, but its unclear whether this is attributable to any particular attributes of those sites, rather than the simple fact that they went into use at a later time in Falcon 9 development. </a:t>
            </a:r>
            <a:endParaRPr lang="en-US" sz="20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EBCF2AB5-9BBE-4DEC-AE30-FD68962CE886}"/>
              </a:ext>
            </a:extLst>
          </p:cNvPr>
          <p:cNvPicPr>
            <a:picLocks noChangeAspect="1"/>
          </p:cNvPicPr>
          <p:nvPr/>
        </p:nvPicPr>
        <p:blipFill>
          <a:blip r:embed="rId3"/>
          <a:stretch>
            <a:fillRect/>
          </a:stretch>
        </p:blipFill>
        <p:spPr>
          <a:xfrm>
            <a:off x="0" y="4431792"/>
            <a:ext cx="12192000" cy="2426208"/>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56951"/>
            <a:ext cx="10515600" cy="2619633"/>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vast majority of launches carried payloads of under 7000 kg.</a:t>
            </a:r>
          </a:p>
          <a:p>
            <a:pPr>
              <a:lnSpc>
                <a:spcPct val="100000"/>
              </a:lnSpc>
              <a:spcBef>
                <a:spcPts val="1400"/>
              </a:spcBef>
            </a:pPr>
            <a:r>
              <a:rPr lang="en-US" sz="2200" dirty="0">
                <a:solidFill>
                  <a:schemeClr val="accent3">
                    <a:lumMod val="25000"/>
                  </a:schemeClr>
                </a:solidFill>
                <a:latin typeface="Abadi" panose="020B0604020104020204" pitchFamily="34" charset="0"/>
              </a:rPr>
              <a:t>The relationship between payload mass and launch success is not very clear from this plot. Particularly with CCAFS SLC 40, the failures (blue) seem to be mostly evenly distributed.</a:t>
            </a:r>
          </a:p>
          <a:p>
            <a:pPr lvl="1">
              <a:lnSpc>
                <a:spcPct val="100000"/>
              </a:lnSpc>
              <a:spcBef>
                <a:spcPts val="1400"/>
              </a:spcBef>
            </a:pPr>
            <a:r>
              <a:rPr lang="en-US" sz="1900" dirty="0">
                <a:solidFill>
                  <a:schemeClr val="accent3">
                    <a:lumMod val="25000"/>
                  </a:schemeClr>
                </a:solidFill>
                <a:latin typeface="Abadi" panose="020B0604020104020204" pitchFamily="34" charset="0"/>
              </a:rPr>
              <a:t>Most of the launches with payload mass over 7000 kg were successful. This could be because SpaceX was more willing to use a large payload in higher confidence situations. </a:t>
            </a:r>
          </a:p>
          <a:p>
            <a:pPr lvl="1">
              <a:lnSpc>
                <a:spcPct val="100000"/>
              </a:lnSpc>
              <a:spcBef>
                <a:spcPts val="1400"/>
              </a:spcBef>
            </a:pPr>
            <a:r>
              <a:rPr lang="en-US" sz="1900" dirty="0">
                <a:solidFill>
                  <a:schemeClr val="accent3">
                    <a:lumMod val="25000"/>
                  </a:schemeClr>
                </a:solidFill>
                <a:latin typeface="Abadi" panose="020B0604020104020204" pitchFamily="34" charset="0"/>
              </a:rPr>
              <a:t>KSC LC 39A has a 100% success rate for payload mass under 5500 kg.</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6D84FC62-E2A5-46CD-96CA-AA9A758F5FDF}"/>
              </a:ext>
            </a:extLst>
          </p:cNvPr>
          <p:cNvPicPr>
            <a:picLocks noChangeAspect="1"/>
          </p:cNvPicPr>
          <p:nvPr/>
        </p:nvPicPr>
        <p:blipFill>
          <a:blip r:embed="rId3"/>
          <a:stretch>
            <a:fillRect/>
          </a:stretch>
        </p:blipFill>
        <p:spPr>
          <a:xfrm>
            <a:off x="0" y="4365212"/>
            <a:ext cx="12192000" cy="2492788"/>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567455"/>
            <a:ext cx="4518681" cy="4326247"/>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Orbits with 100% success rate:</a:t>
            </a:r>
          </a:p>
          <a:p>
            <a:pPr lvl="1">
              <a:lnSpc>
                <a:spcPct val="100000"/>
              </a:lnSpc>
              <a:spcBef>
                <a:spcPts val="1400"/>
              </a:spcBef>
            </a:pPr>
            <a:r>
              <a:rPr lang="en-US" sz="1800" dirty="0">
                <a:solidFill>
                  <a:schemeClr val="accent3">
                    <a:lumMod val="25000"/>
                  </a:schemeClr>
                </a:solidFill>
                <a:latin typeface="Abadi" panose="020B0604020104020204" pitchFamily="34" charset="0"/>
              </a:rPr>
              <a:t>ES-L1, GEO, HEO, SSO</a:t>
            </a:r>
          </a:p>
          <a:p>
            <a:pPr>
              <a:lnSpc>
                <a:spcPct val="100000"/>
              </a:lnSpc>
              <a:spcBef>
                <a:spcPts val="1400"/>
              </a:spcBef>
            </a:pPr>
            <a:r>
              <a:rPr lang="en-US" sz="2200" dirty="0">
                <a:solidFill>
                  <a:schemeClr val="accent3">
                    <a:lumMod val="25000"/>
                  </a:schemeClr>
                </a:solidFill>
                <a:latin typeface="Abadi" panose="020B0604020104020204" pitchFamily="34" charset="0"/>
              </a:rPr>
              <a:t>Orbits with success rate between 50% and 90%:</a:t>
            </a:r>
          </a:p>
          <a:p>
            <a:pPr lvl="1">
              <a:lnSpc>
                <a:spcPct val="100000"/>
              </a:lnSpc>
              <a:spcBef>
                <a:spcPts val="1400"/>
              </a:spcBef>
            </a:pPr>
            <a:r>
              <a:rPr lang="en-US" sz="1800" dirty="0">
                <a:solidFill>
                  <a:schemeClr val="accent3">
                    <a:lumMod val="25000"/>
                  </a:schemeClr>
                </a:solidFill>
                <a:latin typeface="Abadi" panose="020B0604020104020204" pitchFamily="34" charset="0"/>
              </a:rPr>
              <a:t>GTO, ISS, LEO, MEO, PO, VLEO</a:t>
            </a:r>
          </a:p>
          <a:p>
            <a:pPr>
              <a:lnSpc>
                <a:spcPct val="100000"/>
              </a:lnSpc>
              <a:spcBef>
                <a:spcPts val="1400"/>
              </a:spcBef>
            </a:pPr>
            <a:r>
              <a:rPr lang="en-US" sz="2200" dirty="0">
                <a:solidFill>
                  <a:schemeClr val="accent3">
                    <a:lumMod val="25000"/>
                  </a:schemeClr>
                </a:solidFill>
                <a:latin typeface="Abadi" panose="020B0604020104020204" pitchFamily="34" charset="0"/>
              </a:rPr>
              <a:t>Orbits with 0% success rate:</a:t>
            </a:r>
          </a:p>
          <a:p>
            <a:pPr lvl="1">
              <a:lnSpc>
                <a:spcPct val="100000"/>
              </a:lnSpc>
              <a:spcBef>
                <a:spcPts val="1400"/>
              </a:spcBef>
            </a:pPr>
            <a:r>
              <a:rPr lang="en-US" sz="1800" dirty="0">
                <a:solidFill>
                  <a:schemeClr val="accent3">
                    <a:lumMod val="25000"/>
                  </a:schemeClr>
                </a:solidFill>
                <a:latin typeface="Abadi" panose="020B0604020104020204" pitchFamily="34" charset="0"/>
              </a:rPr>
              <a:t>SO</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4B205AAD-DA96-46B0-97C3-D526CEED591D}"/>
              </a:ext>
            </a:extLst>
          </p:cNvPr>
          <p:cNvPicPr>
            <a:picLocks noChangeAspect="1"/>
          </p:cNvPicPr>
          <p:nvPr/>
        </p:nvPicPr>
        <p:blipFill>
          <a:blip r:embed="rId3"/>
          <a:stretch>
            <a:fillRect/>
          </a:stretch>
        </p:blipFill>
        <p:spPr>
          <a:xfrm>
            <a:off x="6661387" y="1567455"/>
            <a:ext cx="5513305" cy="5290545"/>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32238"/>
            <a:ext cx="10515600" cy="4349106"/>
          </a:xfrm>
          <a:prstGeom prst="rect">
            <a:avLst/>
          </a:prstGeom>
        </p:spPr>
        <p:txBody>
          <a:bodyPr>
            <a:normAutofit/>
          </a:bodyPr>
          <a:lstStyle/>
          <a:p>
            <a:pPr>
              <a:lnSpc>
                <a:spcPct val="100000"/>
              </a:lnSpc>
              <a:spcBef>
                <a:spcPts val="1400"/>
              </a:spcBef>
            </a:pPr>
            <a:r>
              <a:rPr lang="en-US" sz="2000" dirty="0">
                <a:solidFill>
                  <a:srgbClr val="000000"/>
                </a:solidFill>
                <a:latin typeface="Abadi" panose="020B0604020104020204" pitchFamily="34" charset="0"/>
              </a:rPr>
              <a:t>GTO orbit seems to show the clearest relationship of the success rate improving as flight number increases. This also happens with LEO and PO, but those have comparatively lower sample sizes.</a:t>
            </a:r>
          </a:p>
          <a:p>
            <a:pPr>
              <a:lnSpc>
                <a:spcPct val="100000"/>
              </a:lnSpc>
              <a:spcBef>
                <a:spcPts val="1400"/>
              </a:spcBef>
            </a:pPr>
            <a:r>
              <a:rPr lang="en-US" sz="2000" dirty="0">
                <a:solidFill>
                  <a:srgbClr val="000000"/>
                </a:solidFill>
                <a:latin typeface="Abadi" panose="020B0604020104020204" pitchFamily="34" charset="0"/>
              </a:rPr>
              <a:t>It seems that ISS, GTO, and VLEO are the more common orbit types.</a:t>
            </a:r>
            <a:endParaRPr lang="en-US" sz="24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1D74C2E9-6819-4A52-9F3E-129084669F33}"/>
              </a:ext>
            </a:extLst>
          </p:cNvPr>
          <p:cNvPicPr>
            <a:picLocks noChangeAspect="1"/>
          </p:cNvPicPr>
          <p:nvPr/>
        </p:nvPicPr>
        <p:blipFill>
          <a:blip r:embed="rId3"/>
          <a:stretch>
            <a:fillRect/>
          </a:stretch>
        </p:blipFill>
        <p:spPr>
          <a:xfrm>
            <a:off x="0" y="4374444"/>
            <a:ext cx="12192000" cy="2483556"/>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482812"/>
            <a:ext cx="10515600" cy="2644346"/>
          </a:xfrm>
          <a:prstGeom prst="rect">
            <a:avLst/>
          </a:prstGeom>
        </p:spPr>
        <p:txBody>
          <a:bodyPr>
            <a:normAutofit/>
          </a:bodyPr>
          <a:lstStyle/>
          <a:p>
            <a:pPr>
              <a:lnSpc>
                <a:spcPct val="100000"/>
              </a:lnSpc>
              <a:spcBef>
                <a:spcPts val="1400"/>
              </a:spcBef>
            </a:pPr>
            <a:r>
              <a:rPr lang="en-US" sz="1800" b="0" i="0" u="none" strike="noStrike" baseline="0" dirty="0">
                <a:solidFill>
                  <a:srgbClr val="000000"/>
                </a:solidFill>
                <a:latin typeface="AAAAA E+ Graphik"/>
              </a:rPr>
              <a:t>Heavy payloads have a negative in</a:t>
            </a:r>
            <a:r>
              <a:rPr lang="en-US" sz="1800" b="0" i="0" u="none" strike="noStrike" baseline="0" dirty="0">
                <a:solidFill>
                  <a:srgbClr val="000000"/>
                </a:solidFill>
                <a:latin typeface="AAAAA F+ Graphik"/>
              </a:rPr>
              <a:t>f</a:t>
            </a:r>
            <a:r>
              <a:rPr lang="en-US" sz="1800" b="0" i="0" u="none" strike="noStrike" baseline="0" dirty="0">
                <a:solidFill>
                  <a:srgbClr val="000000"/>
                </a:solidFill>
                <a:latin typeface="AAAAA E+ Graphik"/>
              </a:rPr>
              <a:t>luence on GTO orbits and positive on ISS orbits. Its unclear if this is a causal relationship. </a:t>
            </a:r>
          </a:p>
          <a:p>
            <a:pPr>
              <a:lnSpc>
                <a:spcPct val="100000"/>
              </a:lnSpc>
              <a:spcBef>
                <a:spcPts val="1400"/>
              </a:spcBef>
            </a:pPr>
            <a:r>
              <a:rPr lang="en-US" sz="1800" b="0" i="0" u="none" strike="noStrike" baseline="0" dirty="0">
                <a:solidFill>
                  <a:srgbClr val="000000"/>
                </a:solidFill>
                <a:latin typeface="AAAAA E+ Graphik"/>
              </a:rPr>
              <a:t>Trends are not clear for other orbit types.</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3651386F-B847-4E0A-BCE5-DF83321EEFDB}"/>
              </a:ext>
            </a:extLst>
          </p:cNvPr>
          <p:cNvPicPr>
            <a:picLocks noChangeAspect="1"/>
          </p:cNvPicPr>
          <p:nvPr/>
        </p:nvPicPr>
        <p:blipFill>
          <a:blip r:embed="rId3"/>
          <a:stretch>
            <a:fillRect/>
          </a:stretch>
        </p:blipFill>
        <p:spPr>
          <a:xfrm>
            <a:off x="0" y="4374444"/>
            <a:ext cx="12192000" cy="2483556"/>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393036"/>
            <a:ext cx="3932238" cy="448830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increase success rate across time mostly occurred between 2013 and 2017. </a:t>
            </a:r>
          </a:p>
          <a:p>
            <a:pPr>
              <a:lnSpc>
                <a:spcPct val="100000"/>
              </a:lnSpc>
              <a:spcBef>
                <a:spcPts val="1400"/>
              </a:spcBef>
            </a:pPr>
            <a:r>
              <a:rPr lang="en-US" sz="2200" dirty="0">
                <a:solidFill>
                  <a:schemeClr val="accent3">
                    <a:lumMod val="25000"/>
                  </a:schemeClr>
                </a:solidFill>
                <a:latin typeface="Abadi" panose="020B0604020104020204" pitchFamily="34" charset="0"/>
              </a:rPr>
              <a:t>There was a reduction in success in 2018.</a:t>
            </a:r>
          </a:p>
          <a:p>
            <a:pPr>
              <a:lnSpc>
                <a:spcPct val="100000"/>
              </a:lnSpc>
              <a:spcBef>
                <a:spcPts val="1400"/>
              </a:spcBef>
            </a:pPr>
            <a:r>
              <a:rPr lang="en-US" sz="2200" dirty="0">
                <a:solidFill>
                  <a:schemeClr val="accent3">
                    <a:lumMod val="25000"/>
                  </a:schemeClr>
                </a:solidFill>
                <a:latin typeface="Abadi" panose="020B0604020104020204" pitchFamily="34" charset="0"/>
              </a:rPr>
              <a:t>Success rate has yet to surpass around 90%.</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165D2E70-6DA4-43F7-A605-11504CD506D2}"/>
              </a:ext>
            </a:extLst>
          </p:cNvPr>
          <p:cNvPicPr>
            <a:picLocks noChangeAspect="1"/>
          </p:cNvPicPr>
          <p:nvPr/>
        </p:nvPicPr>
        <p:blipFill>
          <a:blip r:embed="rId3"/>
          <a:stretch>
            <a:fillRect/>
          </a:stretch>
        </p:blipFill>
        <p:spPr>
          <a:xfrm>
            <a:off x="6032286" y="1393036"/>
            <a:ext cx="6159714" cy="4071927"/>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04709"/>
            <a:ext cx="9745589" cy="2650602"/>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There are four unique launch site names:</a:t>
            </a:r>
          </a:p>
          <a:p>
            <a:pPr lvl="1">
              <a:lnSpc>
                <a:spcPct val="100000"/>
              </a:lnSpc>
              <a:spcBef>
                <a:spcPts val="1400"/>
              </a:spcBef>
            </a:pPr>
            <a:r>
              <a:rPr lang="en-US" sz="1800" dirty="0">
                <a:solidFill>
                  <a:schemeClr val="accent3">
                    <a:lumMod val="25000"/>
                  </a:schemeClr>
                </a:solidFill>
                <a:latin typeface="Abadi" panose="020B0604020104020204" pitchFamily="34" charset="0"/>
              </a:rPr>
              <a:t>CCAFS LC-40</a:t>
            </a:r>
          </a:p>
          <a:p>
            <a:pPr lvl="1">
              <a:lnSpc>
                <a:spcPct val="100000"/>
              </a:lnSpc>
              <a:spcBef>
                <a:spcPts val="1400"/>
              </a:spcBef>
            </a:pPr>
            <a:r>
              <a:rPr lang="en-US" sz="1800" dirty="0">
                <a:solidFill>
                  <a:schemeClr val="accent3">
                    <a:lumMod val="25000"/>
                  </a:schemeClr>
                </a:solidFill>
                <a:latin typeface="Abadi" panose="020B0604020104020204" pitchFamily="34" charset="0"/>
              </a:rPr>
              <a:t>CCASF LSC-40</a:t>
            </a:r>
          </a:p>
          <a:p>
            <a:pPr lvl="1">
              <a:lnSpc>
                <a:spcPct val="100000"/>
              </a:lnSpc>
              <a:spcBef>
                <a:spcPts val="1400"/>
              </a:spcBef>
            </a:pPr>
            <a:r>
              <a:rPr lang="en-US" sz="1800" dirty="0">
                <a:solidFill>
                  <a:schemeClr val="accent3">
                    <a:lumMod val="25000"/>
                  </a:schemeClr>
                </a:solidFill>
                <a:latin typeface="Abadi" panose="020B0604020104020204" pitchFamily="34" charset="0"/>
              </a:rPr>
              <a:t>KSC LC-39A</a:t>
            </a:r>
          </a:p>
          <a:p>
            <a:pPr lvl="1">
              <a:lnSpc>
                <a:spcPct val="100000"/>
              </a:lnSpc>
              <a:spcBef>
                <a:spcPts val="1400"/>
              </a:spcBef>
            </a:pPr>
            <a:r>
              <a:rPr lang="en-US" sz="1800" dirty="0">
                <a:solidFill>
                  <a:schemeClr val="accent3">
                    <a:lumMod val="25000"/>
                  </a:schemeClr>
                </a:solidFill>
                <a:latin typeface="Abadi" panose="020B0604020104020204" pitchFamily="34" charset="0"/>
              </a:rPr>
              <a:t>VAFB SLC-4E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07E3255F-96F4-4350-BC0B-D6C6F9DF8B86}"/>
              </a:ext>
            </a:extLst>
          </p:cNvPr>
          <p:cNvPicPr>
            <a:picLocks noChangeAspect="1"/>
          </p:cNvPicPr>
          <p:nvPr/>
        </p:nvPicPr>
        <p:blipFill>
          <a:blip r:embed="rId3"/>
          <a:stretch>
            <a:fillRect/>
          </a:stretch>
        </p:blipFill>
        <p:spPr>
          <a:xfrm>
            <a:off x="0" y="4304974"/>
            <a:ext cx="12192000" cy="2553026"/>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3134"/>
            <a:ext cx="9745589" cy="468382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Showing first 5 entries where </a:t>
            </a:r>
            <a:r>
              <a:rPr lang="en-US" sz="2200" b="1" dirty="0" err="1">
                <a:solidFill>
                  <a:schemeClr val="accent3">
                    <a:lumMod val="25000"/>
                  </a:schemeClr>
                </a:solidFill>
                <a:latin typeface="Abadi" panose="020B0604020104020204" pitchFamily="34" charset="0"/>
              </a:rPr>
              <a:t>launch_site</a:t>
            </a:r>
            <a:r>
              <a:rPr lang="en-US" sz="2200" b="1" dirty="0">
                <a:solidFill>
                  <a:schemeClr val="accent3">
                    <a:lumMod val="25000"/>
                  </a:schemeClr>
                </a:solidFill>
                <a:latin typeface="Abadi" panose="020B0604020104020204" pitchFamily="34" charset="0"/>
              </a:rPr>
              <a:t> </a:t>
            </a:r>
            <a:r>
              <a:rPr lang="en-US" sz="2200" dirty="0">
                <a:solidFill>
                  <a:schemeClr val="accent3">
                    <a:lumMod val="25000"/>
                  </a:schemeClr>
                </a:solidFill>
                <a:latin typeface="Abadi" panose="020B0604020104020204" pitchFamily="34" charset="0"/>
              </a:rPr>
              <a:t>began with string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31F353EA-EFA0-4787-9357-A6372DDAA324}"/>
              </a:ext>
            </a:extLst>
          </p:cNvPr>
          <p:cNvPicPr>
            <a:picLocks noChangeAspect="1"/>
          </p:cNvPicPr>
          <p:nvPr/>
        </p:nvPicPr>
        <p:blipFill>
          <a:blip r:embed="rId3"/>
          <a:stretch>
            <a:fillRect/>
          </a:stretch>
        </p:blipFill>
        <p:spPr>
          <a:xfrm>
            <a:off x="0" y="2758965"/>
            <a:ext cx="12192000" cy="4099035"/>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Displaying sum total of payload masses delivered for NASA (CRS)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F97CB393-20E4-4A80-91DA-9B003BCFF2CC}"/>
              </a:ext>
            </a:extLst>
          </p:cNvPr>
          <p:cNvPicPr>
            <a:picLocks noChangeAspect="1"/>
          </p:cNvPicPr>
          <p:nvPr/>
        </p:nvPicPr>
        <p:blipFill>
          <a:blip r:embed="rId3"/>
          <a:stretch>
            <a:fillRect/>
          </a:stretch>
        </p:blipFill>
        <p:spPr>
          <a:xfrm>
            <a:off x="-68189" y="5211021"/>
            <a:ext cx="12192000" cy="1629103"/>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Displaying average payload mass carried by booster version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0540EB87-AC38-4416-92A2-1CE7AC76E73E}"/>
              </a:ext>
            </a:extLst>
          </p:cNvPr>
          <p:cNvPicPr>
            <a:picLocks noChangeAspect="1"/>
          </p:cNvPicPr>
          <p:nvPr/>
        </p:nvPicPr>
        <p:blipFill>
          <a:blip r:embed="rId3"/>
          <a:stretch>
            <a:fillRect/>
          </a:stretch>
        </p:blipFill>
        <p:spPr>
          <a:xfrm>
            <a:off x="0" y="5176345"/>
            <a:ext cx="12192000" cy="1681655"/>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Listing the date when the first successful landing outcome in ground pad was achieved. The first successful launches began occurring in 2014 so it took about another year to successfully land on ground.</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FDCC1401-1230-4A70-A978-EF10B0686529}"/>
              </a:ext>
            </a:extLst>
          </p:cNvPr>
          <p:cNvPicPr>
            <a:picLocks noChangeAspect="1"/>
          </p:cNvPicPr>
          <p:nvPr/>
        </p:nvPicPr>
        <p:blipFill>
          <a:blip r:embed="rId3"/>
          <a:stretch>
            <a:fillRect/>
          </a:stretch>
        </p:blipFill>
        <p:spPr>
          <a:xfrm>
            <a:off x="0" y="5228897"/>
            <a:ext cx="12192000" cy="1629103"/>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Listing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45725150-023A-4AC8-AA64-DFEBC733C32F}"/>
              </a:ext>
            </a:extLst>
          </p:cNvPr>
          <p:cNvPicPr>
            <a:picLocks noChangeAspect="1"/>
          </p:cNvPicPr>
          <p:nvPr/>
        </p:nvPicPr>
        <p:blipFill>
          <a:blip r:embed="rId3"/>
          <a:stretch>
            <a:fillRect/>
          </a:stretch>
        </p:blipFill>
        <p:spPr>
          <a:xfrm>
            <a:off x="0" y="4135822"/>
            <a:ext cx="12192000" cy="2722178"/>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25600"/>
            <a:ext cx="10092919" cy="4605867"/>
          </a:xfrm>
          <a:prstGeom prst="rect">
            <a:avLst/>
          </a:prstGeom>
        </p:spPr>
        <p:txBody>
          <a:bodyPr lIns="91440" tIns="45720" rIns="91440" bIns="45720" anchor="t">
            <a:normAutofit fontScale="8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b="0" i="0" u="none" strike="noStrike" baseline="0" dirty="0">
                <a:solidFill>
                  <a:srgbClr val="000000"/>
                </a:solidFill>
                <a:latin typeface="AAAAA E+ Graphik"/>
              </a:rPr>
              <a:t>Data Collection</a:t>
            </a:r>
            <a:endParaRPr lang="en-US" sz="1800" b="0" i="0" u="none" strike="noStrike" baseline="0" dirty="0">
              <a:solidFill>
                <a:schemeClr val="accent3">
                  <a:lumMod val="25000"/>
                </a:schemeClr>
              </a:solidFill>
              <a:latin typeface="Abadi" panose="020B0604020104020204" pitchFamily="34" charset="0"/>
            </a:endParaRPr>
          </a:p>
          <a:p>
            <a:pPr lvl="1">
              <a:lnSpc>
                <a:spcPct val="100000"/>
              </a:lnSpc>
              <a:spcBef>
                <a:spcPts val="1400"/>
              </a:spcBef>
            </a:pPr>
            <a:r>
              <a:rPr lang="en-US" sz="1800" b="0" i="0" u="none" strike="noStrike" baseline="0" dirty="0">
                <a:solidFill>
                  <a:srgbClr val="000000"/>
                </a:solidFill>
                <a:latin typeface="AAAAA E+ Graphik"/>
              </a:rPr>
              <a:t>Data Wrangling</a:t>
            </a:r>
          </a:p>
          <a:p>
            <a:pPr lvl="1">
              <a:lnSpc>
                <a:spcPct val="100000"/>
              </a:lnSpc>
              <a:spcBef>
                <a:spcPts val="1400"/>
              </a:spcBef>
            </a:pPr>
            <a:r>
              <a:rPr lang="en-US" sz="1800" b="0" i="0" u="none" strike="noStrike" baseline="0" dirty="0">
                <a:solidFill>
                  <a:srgbClr val="000000"/>
                </a:solidFill>
                <a:latin typeface="AAAAA E+ Graphik"/>
              </a:rPr>
              <a:t>Exploratory Data Analysis with Data Visualization</a:t>
            </a:r>
            <a:endParaRPr lang="en-US" sz="1800" dirty="0">
              <a:solidFill>
                <a:srgbClr val="000000"/>
              </a:solidFill>
              <a:latin typeface="AAAAA E+ Graphik"/>
            </a:endParaRPr>
          </a:p>
          <a:p>
            <a:pPr lvl="1">
              <a:lnSpc>
                <a:spcPct val="100000"/>
              </a:lnSpc>
              <a:spcBef>
                <a:spcPts val="1400"/>
              </a:spcBef>
            </a:pPr>
            <a:r>
              <a:rPr lang="en-US" sz="1800" b="0" i="0" u="none" strike="noStrike" baseline="0" dirty="0">
                <a:solidFill>
                  <a:srgbClr val="000000"/>
                </a:solidFill>
                <a:latin typeface="AAAAA E+ Graphik"/>
              </a:rPr>
              <a:t>Exploratory Data Analysis with SQL</a:t>
            </a:r>
          </a:p>
          <a:p>
            <a:pPr lvl="1">
              <a:lnSpc>
                <a:spcPct val="100000"/>
              </a:lnSpc>
              <a:spcBef>
                <a:spcPts val="1400"/>
              </a:spcBef>
            </a:pPr>
            <a:r>
              <a:rPr lang="en-US" sz="1800" b="0" i="0" u="none" strike="noStrike" baseline="0" dirty="0">
                <a:solidFill>
                  <a:srgbClr val="000000"/>
                </a:solidFill>
                <a:latin typeface="AAAAA E+ Graphik"/>
              </a:rPr>
              <a:t>Building an Interactive </a:t>
            </a:r>
            <a:r>
              <a:rPr lang="en-US" sz="1800" dirty="0">
                <a:solidFill>
                  <a:srgbClr val="000000"/>
                </a:solidFill>
                <a:latin typeface="AAAAA E+ Graphik"/>
              </a:rPr>
              <a:t>M</a:t>
            </a:r>
            <a:r>
              <a:rPr lang="en-US" sz="1800" b="0" i="0" u="none" strike="noStrike" baseline="0" dirty="0">
                <a:solidFill>
                  <a:srgbClr val="000000"/>
                </a:solidFill>
                <a:latin typeface="AAAAA E+ Graphik"/>
              </a:rPr>
              <a:t>ap with Folium</a:t>
            </a:r>
            <a:endParaRPr lang="en-US" sz="1800" dirty="0">
              <a:solidFill>
                <a:srgbClr val="000000"/>
              </a:solidFill>
              <a:latin typeface="AAAAA E+ Graphik"/>
            </a:endParaRPr>
          </a:p>
          <a:p>
            <a:pPr lvl="1">
              <a:lnSpc>
                <a:spcPct val="100000"/>
              </a:lnSpc>
              <a:spcBef>
                <a:spcPts val="1400"/>
              </a:spcBef>
            </a:pPr>
            <a:r>
              <a:rPr lang="en-US" sz="1800" b="0" i="0" u="none" strike="noStrike" baseline="0" dirty="0">
                <a:solidFill>
                  <a:srgbClr val="000000"/>
                </a:solidFill>
                <a:latin typeface="AAAAA E+ Graphik"/>
              </a:rPr>
              <a:t>Building a Dashboard with Plotly Dash</a:t>
            </a:r>
          </a:p>
          <a:p>
            <a:pPr lvl="1">
              <a:lnSpc>
                <a:spcPct val="100000"/>
              </a:lnSpc>
              <a:spcBef>
                <a:spcPts val="1400"/>
              </a:spcBef>
            </a:pPr>
            <a:r>
              <a:rPr lang="en-US" sz="1800" b="0" i="0" u="none" strike="noStrike" baseline="0" dirty="0">
                <a:solidFill>
                  <a:srgbClr val="000000"/>
                </a:solidFill>
                <a:latin typeface="AAAAA E+ Graphik"/>
              </a:rPr>
              <a:t>Predictive Analysis (Classi</a:t>
            </a:r>
            <a:r>
              <a:rPr lang="en-US" sz="1800" b="0" i="0" u="none" strike="noStrike" baseline="0" dirty="0">
                <a:solidFill>
                  <a:srgbClr val="000000"/>
                </a:solidFill>
                <a:latin typeface="AAAAA F+ Graphik"/>
              </a:rPr>
              <a:t>f</a:t>
            </a:r>
            <a:r>
              <a:rPr lang="en-US" sz="1800" b="0" i="0" u="none" strike="noStrike" baseline="0" dirty="0">
                <a:solidFill>
                  <a:srgbClr val="000000"/>
                </a:solidFill>
                <a:latin typeface="AAAAA E+ Graphik"/>
              </a:rPr>
              <a:t>ication)</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b="0" i="0" u="none" strike="noStrike" baseline="0" dirty="0">
                <a:solidFill>
                  <a:srgbClr val="000000"/>
                </a:solidFill>
                <a:latin typeface="AAAAA E+ Graphik"/>
              </a:rPr>
              <a:t>Exploratory Data Analysis Results</a:t>
            </a:r>
            <a:endParaRPr lang="en-US" sz="1800" b="0" i="0" u="none" strike="noStrike" baseline="0" dirty="0">
              <a:solidFill>
                <a:schemeClr val="accent3">
                  <a:lumMod val="25000"/>
                </a:schemeClr>
              </a:solidFill>
              <a:latin typeface="Abadi" panose="020B0604020104020204" pitchFamily="34" charset="0"/>
            </a:endParaRPr>
          </a:p>
          <a:p>
            <a:pPr lvl="1">
              <a:lnSpc>
                <a:spcPct val="100000"/>
              </a:lnSpc>
              <a:spcBef>
                <a:spcPts val="1400"/>
              </a:spcBef>
            </a:pPr>
            <a:r>
              <a:rPr lang="en-US" sz="1800" b="0" i="0" u="none" strike="noStrike" baseline="0" dirty="0">
                <a:solidFill>
                  <a:srgbClr val="000000"/>
                </a:solidFill>
                <a:latin typeface="AAAAA E+ Graphik"/>
              </a:rPr>
              <a:t>Interactive Analytics </a:t>
            </a:r>
            <a:r>
              <a:rPr lang="en-US" sz="1800" dirty="0">
                <a:solidFill>
                  <a:srgbClr val="000000"/>
                </a:solidFill>
                <a:latin typeface="AAAAA E+ Graphik"/>
              </a:rPr>
              <a:t>D</a:t>
            </a:r>
            <a:r>
              <a:rPr lang="en-US" sz="1800" b="0" i="0" u="none" strike="noStrike" baseline="0" dirty="0">
                <a:solidFill>
                  <a:srgbClr val="000000"/>
                </a:solidFill>
                <a:latin typeface="AAAAA E+ Graphik"/>
              </a:rPr>
              <a:t>emo </a:t>
            </a:r>
          </a:p>
          <a:p>
            <a:pPr lvl="1">
              <a:lnSpc>
                <a:spcPct val="100000"/>
              </a:lnSpc>
              <a:spcBef>
                <a:spcPts val="1400"/>
              </a:spcBef>
            </a:pPr>
            <a:r>
              <a:rPr lang="en-US" sz="1800" b="0" i="0" u="none" strike="noStrike" baseline="0" dirty="0">
                <a:solidFill>
                  <a:srgbClr val="000000"/>
                </a:solidFill>
                <a:latin typeface="AAAAA E+ Graphik"/>
              </a:rPr>
              <a:t>Predictive Analysis </a:t>
            </a:r>
            <a:r>
              <a:rPr lang="en-US" sz="1800" dirty="0">
                <a:solidFill>
                  <a:srgbClr val="000000"/>
                </a:solidFill>
                <a:latin typeface="AAAAA E+ Graphik"/>
              </a:rPr>
              <a:t>C</a:t>
            </a:r>
            <a:r>
              <a:rPr lang="en-US" sz="1800" b="0" i="0" u="none" strike="noStrike" baseline="0" dirty="0">
                <a:solidFill>
                  <a:srgbClr val="000000"/>
                </a:solidFill>
                <a:latin typeface="AAAAA E+ Graphik"/>
              </a:rPr>
              <a:t>omparison</a:t>
            </a:r>
            <a:endParaRPr lang="en-US" sz="18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Showing the total number of successful and unsuccessful mission outcomes.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Unsuccessful Mission Outcomes</a:t>
            </a:r>
          </a:p>
        </p:txBody>
      </p:sp>
      <p:pic>
        <p:nvPicPr>
          <p:cNvPr id="6" name="Picture 5">
            <a:extLst>
              <a:ext uri="{FF2B5EF4-FFF2-40B4-BE49-F238E27FC236}">
                <a16:creationId xmlns:a16="http://schemas.microsoft.com/office/drawing/2014/main" id="{E7FBF6FA-85F3-473B-A65F-328EEA3B510C}"/>
              </a:ext>
            </a:extLst>
          </p:cNvPr>
          <p:cNvPicPr>
            <a:picLocks noChangeAspect="1"/>
          </p:cNvPicPr>
          <p:nvPr/>
        </p:nvPicPr>
        <p:blipFill>
          <a:blip r:embed="rId3"/>
          <a:stretch>
            <a:fillRect/>
          </a:stretch>
        </p:blipFill>
        <p:spPr>
          <a:xfrm>
            <a:off x="0" y="4557623"/>
            <a:ext cx="12192000" cy="2300377"/>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38FED62E-B1AC-482F-A709-3BC5F5BB84C8}"/>
              </a:ext>
            </a:extLst>
          </p:cNvPr>
          <p:cNvPicPr>
            <a:picLocks noChangeAspect="1"/>
          </p:cNvPicPr>
          <p:nvPr/>
        </p:nvPicPr>
        <p:blipFill>
          <a:blip r:embed="rId3"/>
          <a:stretch>
            <a:fillRect/>
          </a:stretch>
        </p:blipFill>
        <p:spPr>
          <a:xfrm>
            <a:off x="0" y="1450031"/>
            <a:ext cx="12192000" cy="4977180"/>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953039" y="2506662"/>
            <a:ext cx="7500778"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Listing the names of the booster versions which carried the maximum payload mass</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Listing the failed landing outcomes in drone ship, their booster versions, and launch site names for 2015.</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6F15AF2D-B25F-48AD-B4B0-FC2660956142}"/>
              </a:ext>
            </a:extLst>
          </p:cNvPr>
          <p:cNvPicPr>
            <a:picLocks noChangeAspect="1"/>
          </p:cNvPicPr>
          <p:nvPr/>
        </p:nvPicPr>
        <p:blipFill>
          <a:blip r:embed="rId3"/>
          <a:stretch>
            <a:fillRect/>
          </a:stretch>
        </p:blipFill>
        <p:spPr>
          <a:xfrm>
            <a:off x="0" y="4766748"/>
            <a:ext cx="12192000" cy="2091252"/>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6E8D123E-60D9-4804-85DC-DF7E93BF70DB}"/>
              </a:ext>
            </a:extLst>
          </p:cNvPr>
          <p:cNvPicPr>
            <a:picLocks noChangeAspect="1"/>
          </p:cNvPicPr>
          <p:nvPr/>
        </p:nvPicPr>
        <p:blipFill>
          <a:blip r:embed="rId3"/>
          <a:stretch>
            <a:fillRect/>
          </a:stretch>
        </p:blipFill>
        <p:spPr>
          <a:xfrm>
            <a:off x="0" y="2582102"/>
            <a:ext cx="12192000" cy="4294433"/>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81665"/>
            <a:ext cx="10301644" cy="459529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Ranking the number of landing outcomes between 2010-06-04 and 2017-03-20 in descending order. Drone ship landings were the most common scenario.</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421027"/>
            <a:ext cx="4827601" cy="4755936"/>
          </a:xfrm>
          <a:prstGeom prst="rect">
            <a:avLst/>
          </a:prstGeom>
        </p:spPr>
        <p:txBody>
          <a:bodyPr lIns="91440" tIns="45720" rIns="91440" bIns="45720" anchor="t">
            <a:normAutofit/>
          </a:bodyPr>
          <a:lstStyle/>
          <a:p>
            <a:pPr>
              <a:lnSpc>
                <a:spcPct val="100000"/>
              </a:lnSpc>
              <a:spcBef>
                <a:spcPts val="1400"/>
              </a:spcBef>
            </a:pPr>
            <a:r>
              <a:rPr lang="en-US" sz="1800" b="0" i="0" u="none" strike="noStrike" baseline="0" dirty="0">
                <a:solidFill>
                  <a:srgbClr val="000000"/>
                </a:solidFill>
                <a:latin typeface="AAAAA E+ Graphik"/>
              </a:rPr>
              <a:t>Most of Launch sites are in proximity to the Equator line. The land is moving faster at the equator than any other place on the surface of the Earth. Anything on the surface of the Earth at the equator is already moving at 1670 km/hour. If a ship is launched from the equator it goes up into space, and it is also moving around the Earth at the same speed it was moving before launching. This is because of inertia. This speed will help the spacecraft keep up a good enough speed to stay in orbit. </a:t>
            </a:r>
            <a:endParaRPr lang="en-US" sz="1800" dirty="0">
              <a:solidFill>
                <a:srgbClr val="000000"/>
              </a:solidFill>
              <a:latin typeface="AAAAA E+ Graphik"/>
            </a:endParaRPr>
          </a:p>
          <a:p>
            <a:pPr>
              <a:lnSpc>
                <a:spcPct val="100000"/>
              </a:lnSpc>
              <a:spcBef>
                <a:spcPts val="1400"/>
              </a:spcBef>
            </a:pPr>
            <a:r>
              <a:rPr lang="en-US" sz="1800" b="0" i="0" u="none" strike="noStrike" baseline="0" dirty="0">
                <a:solidFill>
                  <a:srgbClr val="000000"/>
                </a:solidFill>
                <a:latin typeface="AAAAA E+ Graphik"/>
              </a:rPr>
              <a:t>All launch sites are in very close proximity to the coast, while launching rockets towards the ocean it minimizes the risk of having any debris dropping or exploding near people. </a:t>
            </a:r>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Map Locations</a:t>
            </a:r>
          </a:p>
        </p:txBody>
      </p:sp>
      <p:pic>
        <p:nvPicPr>
          <p:cNvPr id="6" name="Picture 5">
            <a:extLst>
              <a:ext uri="{FF2B5EF4-FFF2-40B4-BE49-F238E27FC236}">
                <a16:creationId xmlns:a16="http://schemas.microsoft.com/office/drawing/2014/main" id="{6C5FA771-FF48-4F59-8C27-169F1D8E91C6}"/>
              </a:ext>
            </a:extLst>
          </p:cNvPr>
          <p:cNvPicPr>
            <a:picLocks noChangeAspect="1"/>
          </p:cNvPicPr>
          <p:nvPr/>
        </p:nvPicPr>
        <p:blipFill>
          <a:blip r:embed="rId3"/>
          <a:stretch>
            <a:fillRect/>
          </a:stretch>
        </p:blipFill>
        <p:spPr>
          <a:xfrm>
            <a:off x="5770605" y="1453483"/>
            <a:ext cx="6421395" cy="5404518"/>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5482509" cy="4351338"/>
          </a:xfrm>
          <a:prstGeom prst="rect">
            <a:avLst/>
          </a:prstGeom>
        </p:spPr>
        <p:txBody>
          <a:bodyPr lIns="91440" tIns="45720" rIns="91440" bIns="45720" anchor="t">
            <a:normAutofit/>
          </a:bodyPr>
          <a:lstStyle/>
          <a:p>
            <a:pPr>
              <a:spcBef>
                <a:spcPts val="1400"/>
              </a:spcBef>
            </a:pPr>
            <a:r>
              <a:rPr lang="en-US" sz="2800" b="0" i="0" u="none" strike="noStrike" baseline="0" dirty="0">
                <a:solidFill>
                  <a:srgbClr val="000000"/>
                </a:solidFill>
                <a:latin typeface="AAAAA E+ Graphik"/>
              </a:rPr>
              <a:t>Using color-labeled markers we can easily identify which launch sites have high success rates. </a:t>
            </a:r>
          </a:p>
          <a:p>
            <a:pPr lvl="1">
              <a:spcBef>
                <a:spcPts val="1400"/>
              </a:spcBef>
            </a:pPr>
            <a:r>
              <a:rPr lang="en-US" b="0" i="0" u="none" strike="noStrike" baseline="0" dirty="0">
                <a:solidFill>
                  <a:srgbClr val="00B050"/>
                </a:solidFill>
                <a:latin typeface="AAAAA E+ Graphik"/>
              </a:rPr>
              <a:t>Green Marker </a:t>
            </a:r>
            <a:r>
              <a:rPr lang="en-US" b="0" i="0" u="none" strike="noStrike" baseline="0" dirty="0">
                <a:solidFill>
                  <a:srgbClr val="000000"/>
                </a:solidFill>
                <a:latin typeface="AAAAA E+ Graphik"/>
              </a:rPr>
              <a:t>= Successful Launch</a:t>
            </a:r>
          </a:p>
          <a:p>
            <a:pPr lvl="1">
              <a:spcBef>
                <a:spcPts val="1400"/>
              </a:spcBef>
            </a:pPr>
            <a:r>
              <a:rPr lang="en-US" b="0" i="0" u="none" strike="noStrike" baseline="0" dirty="0">
                <a:solidFill>
                  <a:srgbClr val="FF0000"/>
                </a:solidFill>
                <a:latin typeface="AAAAA E+ Graphik"/>
              </a:rPr>
              <a:t>Red Marker </a:t>
            </a:r>
            <a:r>
              <a:rPr lang="en-US" b="0" i="0" u="none" strike="noStrike" baseline="0" dirty="0">
                <a:solidFill>
                  <a:srgbClr val="000000"/>
                </a:solidFill>
                <a:latin typeface="AAAAA E+ Graphik"/>
              </a:rPr>
              <a:t>= Failed Launch </a:t>
            </a:r>
          </a:p>
          <a:p>
            <a:pPr>
              <a:spcBef>
                <a:spcPts val="1400"/>
              </a:spcBef>
            </a:pPr>
            <a:r>
              <a:rPr lang="en-US" sz="2800" b="0" i="0" u="none" strike="noStrike" baseline="0" dirty="0">
                <a:solidFill>
                  <a:srgbClr val="000000"/>
                </a:solidFill>
                <a:latin typeface="AAAAA E+ Graphik"/>
              </a:rPr>
              <a:t>Launch Site KSC LC-39A (shown here) has a very high Success Rate. </a:t>
            </a: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Color-Labeled Launch Outcomes</a:t>
            </a:r>
          </a:p>
        </p:txBody>
      </p:sp>
      <p:pic>
        <p:nvPicPr>
          <p:cNvPr id="4" name="Picture 3">
            <a:extLst>
              <a:ext uri="{FF2B5EF4-FFF2-40B4-BE49-F238E27FC236}">
                <a16:creationId xmlns:a16="http://schemas.microsoft.com/office/drawing/2014/main" id="{90741D78-E04F-4AA5-A2D4-B90616166511}"/>
              </a:ext>
            </a:extLst>
          </p:cNvPr>
          <p:cNvPicPr>
            <a:picLocks noChangeAspect="1"/>
          </p:cNvPicPr>
          <p:nvPr/>
        </p:nvPicPr>
        <p:blipFill>
          <a:blip r:embed="rId3"/>
          <a:stretch>
            <a:fillRect/>
          </a:stretch>
        </p:blipFill>
        <p:spPr>
          <a:xfrm>
            <a:off x="6709491" y="1478405"/>
            <a:ext cx="5482509" cy="5379595"/>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399223"/>
            <a:ext cx="3999283" cy="5322853"/>
          </a:xfrm>
          <a:prstGeom prst="rect">
            <a:avLst/>
          </a:prstGeom>
        </p:spPr>
        <p:txBody>
          <a:bodyPr lIns="91440" tIns="45720" rIns="91440" bIns="45720" anchor="t">
            <a:normAutofit/>
          </a:bodyPr>
          <a:lstStyle/>
          <a:p>
            <a:pPr>
              <a:lnSpc>
                <a:spcPct val="100000"/>
              </a:lnSpc>
              <a:spcBef>
                <a:spcPts val="1400"/>
              </a:spcBef>
            </a:pPr>
            <a:r>
              <a:rPr lang="en-US" sz="1800" b="0" i="0" u="none" strike="noStrike" baseline="0" dirty="0">
                <a:solidFill>
                  <a:srgbClr val="000000"/>
                </a:solidFill>
                <a:latin typeface="Abadi" panose="020B0604020104020204" pitchFamily="34" charset="0"/>
              </a:rPr>
              <a:t>From the visual analysis of the launch site KSC LC-39A we can clearly see that it is: </a:t>
            </a:r>
          </a:p>
          <a:p>
            <a:pPr lvl="1">
              <a:lnSpc>
                <a:spcPct val="100000"/>
              </a:lnSpc>
              <a:spcBef>
                <a:spcPts val="1400"/>
              </a:spcBef>
            </a:pPr>
            <a:r>
              <a:rPr lang="en-US" sz="1400" b="0" i="0" u="none" strike="noStrike" baseline="0" dirty="0">
                <a:solidFill>
                  <a:srgbClr val="000000"/>
                </a:solidFill>
                <a:latin typeface="Abadi" panose="020B0604020104020204" pitchFamily="34" charset="0"/>
              </a:rPr>
              <a:t>relatively close to a railway (15.23 km) </a:t>
            </a:r>
          </a:p>
          <a:p>
            <a:pPr lvl="1">
              <a:lnSpc>
                <a:spcPct val="100000"/>
              </a:lnSpc>
              <a:spcBef>
                <a:spcPts val="1400"/>
              </a:spcBef>
            </a:pPr>
            <a:r>
              <a:rPr lang="en-US" sz="1400" b="0" i="0" u="none" strike="noStrike" baseline="0" dirty="0">
                <a:solidFill>
                  <a:srgbClr val="000000"/>
                </a:solidFill>
                <a:latin typeface="Abadi" panose="020B0604020104020204" pitchFamily="34" charset="0"/>
              </a:rPr>
              <a:t>relatively close to a highway (20.28 km)</a:t>
            </a:r>
          </a:p>
          <a:p>
            <a:pPr lvl="1">
              <a:lnSpc>
                <a:spcPct val="100000"/>
              </a:lnSpc>
              <a:spcBef>
                <a:spcPts val="1400"/>
              </a:spcBef>
            </a:pPr>
            <a:r>
              <a:rPr lang="en-US" sz="1400" b="0" i="0" u="none" strike="noStrike" baseline="0" dirty="0">
                <a:solidFill>
                  <a:srgbClr val="000000"/>
                </a:solidFill>
                <a:latin typeface="Abadi" panose="020B0604020104020204" pitchFamily="34" charset="0"/>
              </a:rPr>
              <a:t>relatively close to the coastline (14.99 km) </a:t>
            </a:r>
          </a:p>
          <a:p>
            <a:pPr>
              <a:lnSpc>
                <a:spcPct val="100000"/>
              </a:lnSpc>
              <a:spcBef>
                <a:spcPts val="1400"/>
              </a:spcBef>
            </a:pPr>
            <a:r>
              <a:rPr lang="en-US" sz="1800" b="0" i="0" u="none" strike="noStrike" baseline="0" dirty="0">
                <a:solidFill>
                  <a:srgbClr val="000000"/>
                </a:solidFill>
                <a:latin typeface="Abadi" panose="020B0604020104020204" pitchFamily="34" charset="0"/>
              </a:rPr>
              <a:t>Also the launch site KSC LC-39A is relative close to its closest city Titusville (16.32 km). </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Proximity of Launch Site to Specific Amenities/Locations</a:t>
            </a:r>
          </a:p>
        </p:txBody>
      </p:sp>
      <p:pic>
        <p:nvPicPr>
          <p:cNvPr id="4" name="Picture 3">
            <a:extLst>
              <a:ext uri="{FF2B5EF4-FFF2-40B4-BE49-F238E27FC236}">
                <a16:creationId xmlns:a16="http://schemas.microsoft.com/office/drawing/2014/main" id="{05811D89-7D2B-4405-B995-A0413D76DC15}"/>
              </a:ext>
            </a:extLst>
          </p:cNvPr>
          <p:cNvPicPr>
            <a:picLocks noChangeAspect="1"/>
          </p:cNvPicPr>
          <p:nvPr/>
        </p:nvPicPr>
        <p:blipFill>
          <a:blip r:embed="rId3"/>
          <a:stretch>
            <a:fillRect/>
          </a:stretch>
        </p:blipFill>
        <p:spPr>
          <a:xfrm>
            <a:off x="4769294" y="1399223"/>
            <a:ext cx="7422706" cy="4314825"/>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421027"/>
            <a:ext cx="10687962" cy="149516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KSC LC-39A has the most successful events, where CCAFS LC-40 has the least.</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Count Between Sites</a:t>
            </a:r>
          </a:p>
        </p:txBody>
      </p:sp>
      <p:pic>
        <p:nvPicPr>
          <p:cNvPr id="4" name="Picture 3">
            <a:extLst>
              <a:ext uri="{FF2B5EF4-FFF2-40B4-BE49-F238E27FC236}">
                <a16:creationId xmlns:a16="http://schemas.microsoft.com/office/drawing/2014/main" id="{EDE84C44-23BB-479A-9177-1AC2E410F385}"/>
              </a:ext>
            </a:extLst>
          </p:cNvPr>
          <p:cNvPicPr>
            <a:picLocks noChangeAspect="1"/>
          </p:cNvPicPr>
          <p:nvPr/>
        </p:nvPicPr>
        <p:blipFill>
          <a:blip r:embed="rId3"/>
          <a:stretch>
            <a:fillRect/>
          </a:stretch>
        </p:blipFill>
        <p:spPr>
          <a:xfrm>
            <a:off x="0" y="3005191"/>
            <a:ext cx="12192000" cy="3852809"/>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501422"/>
            <a:ext cx="10160859" cy="492578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b="0" i="0" u="none" strike="noStrike" baseline="0" dirty="0">
                <a:solidFill>
                  <a:srgbClr val="000000"/>
                </a:solidFill>
                <a:latin typeface="AAAAA E+ Graphik"/>
              </a:rPr>
              <a:t>SpaceX is the most successful private company of the commercial space age, dramatically lowering the cost of launches. The company advertises Falcon 9 rocket launches on its website, with a cost of 62 million dollars; other providers cost upward of 165 million dollars each, much of the savings is because SpaceX can reuse the </a:t>
            </a:r>
            <a:r>
              <a:rPr lang="en-US" sz="1800" b="0" i="0" u="none" strike="noStrike" baseline="0" dirty="0">
                <a:solidFill>
                  <a:srgbClr val="000000"/>
                </a:solidFill>
                <a:latin typeface="AAAAA F+ Graphik"/>
              </a:rPr>
              <a:t>f</a:t>
            </a:r>
            <a:r>
              <a:rPr lang="en-US" sz="1800" b="0" i="0" u="none" strike="noStrike" baseline="0" dirty="0">
                <a:solidFill>
                  <a:srgbClr val="000000"/>
                </a:solidFill>
                <a:latin typeface="AAAAA E+ Graphik"/>
              </a:rPr>
              <a:t>irst stage. Therefore, if we can determine if the </a:t>
            </a:r>
            <a:r>
              <a:rPr lang="en-US" sz="1800" b="0" i="0" u="none" strike="noStrike" baseline="0" dirty="0">
                <a:solidFill>
                  <a:srgbClr val="000000"/>
                </a:solidFill>
                <a:latin typeface="AAAAA F+ Graphik"/>
              </a:rPr>
              <a:t>f</a:t>
            </a:r>
            <a:r>
              <a:rPr lang="en-US" sz="1800" b="0" i="0" u="none" strike="noStrike" baseline="0" dirty="0">
                <a:solidFill>
                  <a:srgbClr val="000000"/>
                </a:solidFill>
                <a:latin typeface="AAAAA E+ Graphik"/>
              </a:rPr>
              <a:t>irst stage will land, we can determine the cost of a launch. Based on public information and various machine learning models, we seek to predict </a:t>
            </a:r>
            <a:r>
              <a:rPr lang="en-US" sz="1800" dirty="0">
                <a:solidFill>
                  <a:srgbClr val="000000"/>
                </a:solidFill>
                <a:latin typeface="AAAAA E+ Graphik"/>
              </a:rPr>
              <a:t>whether</a:t>
            </a:r>
            <a:r>
              <a:rPr lang="en-US" sz="1800" b="0" i="0" u="none" strike="noStrike" baseline="0" dirty="0">
                <a:solidFill>
                  <a:srgbClr val="000000"/>
                </a:solidFill>
                <a:latin typeface="AAAAA E+ Graphik"/>
              </a:rPr>
              <a:t> SpaceX can reuse the </a:t>
            </a:r>
            <a:r>
              <a:rPr lang="en-US" sz="1800" b="0" i="0" u="none" strike="noStrike" baseline="0" dirty="0">
                <a:solidFill>
                  <a:srgbClr val="000000"/>
                </a:solidFill>
                <a:latin typeface="AAAAA F+ Graphik"/>
              </a:rPr>
              <a:t>f</a:t>
            </a:r>
            <a:r>
              <a:rPr lang="en-US" sz="1800" b="0" i="0" u="none" strike="noStrike" baseline="0" dirty="0">
                <a:solidFill>
                  <a:srgbClr val="000000"/>
                </a:solidFill>
                <a:latin typeface="AAAAA E+ Graphik"/>
              </a:rPr>
              <a:t>irst stage for a given launch.</a:t>
            </a:r>
            <a:endParaRPr lang="en-US" sz="1800" dirty="0">
              <a:solidFill>
                <a:schemeClr val="accent3">
                  <a:lumMod val="25000"/>
                </a:schemeClr>
              </a:solidFill>
              <a:latin typeface="Abadi" panose="020B0604020104020204" pitchFamily="34" charset="0"/>
            </a:endParaRP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b="0" i="0" u="none" strike="noStrike" baseline="0" dirty="0">
                <a:solidFill>
                  <a:srgbClr val="000000"/>
                </a:solidFill>
                <a:latin typeface="AAAAA E+ Graphik"/>
              </a:rPr>
              <a:t>How do variables such as payload mass, launch site, number of </a:t>
            </a:r>
            <a:r>
              <a:rPr lang="en-US" sz="1800" b="0" i="0" u="none" strike="noStrike" baseline="0" dirty="0">
                <a:solidFill>
                  <a:srgbClr val="000000"/>
                </a:solidFill>
                <a:latin typeface="AAAAA F+ Graphik"/>
              </a:rPr>
              <a:t>f</a:t>
            </a:r>
            <a:r>
              <a:rPr lang="en-US" sz="1800" b="0" i="0" u="none" strike="noStrike" baseline="0" dirty="0">
                <a:solidFill>
                  <a:srgbClr val="000000"/>
                </a:solidFill>
                <a:latin typeface="AAAAA E+ Graphik"/>
              </a:rPr>
              <a:t>lights, and orbits affect the success of the </a:t>
            </a:r>
            <a:r>
              <a:rPr lang="en-US" sz="1800" b="0" i="0" u="none" strike="noStrike" baseline="0" dirty="0">
                <a:solidFill>
                  <a:srgbClr val="000000"/>
                </a:solidFill>
                <a:latin typeface="AAAAA F+ Graphik"/>
              </a:rPr>
              <a:t>f</a:t>
            </a:r>
            <a:r>
              <a:rPr lang="en-US" sz="1800" b="0" i="0" u="none" strike="noStrike" baseline="0" dirty="0">
                <a:solidFill>
                  <a:srgbClr val="000000"/>
                </a:solidFill>
                <a:latin typeface="AAAAA E+ Graphik"/>
              </a:rPr>
              <a:t>irst stage landing?</a:t>
            </a:r>
            <a:endParaRPr lang="en-US" sz="1800" b="0" i="0" u="none" strike="noStrike" baseline="0" dirty="0">
              <a:solidFill>
                <a:schemeClr val="accent3">
                  <a:lumMod val="25000"/>
                </a:schemeClr>
              </a:solidFill>
              <a:latin typeface="Abadi" panose="020B0604020104020204" pitchFamily="34" charset="0"/>
            </a:endParaRPr>
          </a:p>
          <a:p>
            <a:pPr lvl="1">
              <a:spcBef>
                <a:spcPts val="1400"/>
              </a:spcBef>
            </a:pPr>
            <a:r>
              <a:rPr lang="en-US" sz="1800" b="0" i="0" u="none" strike="noStrike" baseline="0" dirty="0">
                <a:solidFill>
                  <a:srgbClr val="000000"/>
                </a:solidFill>
                <a:latin typeface="AAAAA E+ Graphik"/>
              </a:rPr>
              <a:t>Does the rate of successful landings increase across time?</a:t>
            </a:r>
            <a:endParaRPr lang="en-US" sz="1800" dirty="0">
              <a:solidFill>
                <a:schemeClr val="accent3">
                  <a:lumMod val="25000"/>
                </a:schemeClr>
              </a:solidFill>
              <a:latin typeface="Abadi" panose="020B0604020104020204" pitchFamily="34" charset="0"/>
            </a:endParaRPr>
          </a:p>
          <a:p>
            <a:pPr lvl="1">
              <a:spcBef>
                <a:spcPts val="1400"/>
              </a:spcBef>
            </a:pPr>
            <a:r>
              <a:rPr lang="en-US" sz="1800" b="0" i="0" u="none" strike="noStrike" baseline="0" dirty="0">
                <a:solidFill>
                  <a:srgbClr val="000000"/>
                </a:solidFill>
                <a:latin typeface="AAAAA E+ Graphik"/>
              </a:rPr>
              <a:t>What is the best algorithm that can be used for binary classi</a:t>
            </a:r>
            <a:r>
              <a:rPr lang="en-US" sz="1800" b="0" i="0" u="none" strike="noStrike" baseline="0" dirty="0">
                <a:solidFill>
                  <a:srgbClr val="000000"/>
                </a:solidFill>
                <a:latin typeface="AAAAA F+ Graphik"/>
              </a:rPr>
              <a:t>f</a:t>
            </a:r>
            <a:r>
              <a:rPr lang="en-US" sz="1800" b="0" i="0" u="none" strike="noStrike" baseline="0" dirty="0">
                <a:solidFill>
                  <a:srgbClr val="000000"/>
                </a:solidFill>
                <a:latin typeface="AAAAA E+ Graphik"/>
              </a:rPr>
              <a:t>ication in this situation?</a:t>
            </a:r>
            <a:endParaRPr lang="en-US" sz="18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507524"/>
            <a:ext cx="10551583" cy="1497667"/>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KSC LC-39A has the highest launch success rate, with 10 successful and</a:t>
            </a:r>
          </a:p>
          <a:p>
            <a:pPr>
              <a:lnSpc>
                <a:spcPct val="100000"/>
              </a:lnSpc>
              <a:spcBef>
                <a:spcPts val="1400"/>
              </a:spcBef>
            </a:pPr>
            <a:r>
              <a:rPr lang="en-US" sz="2200" dirty="0">
                <a:solidFill>
                  <a:schemeClr val="accent3">
                    <a:lumMod val="25000"/>
                  </a:schemeClr>
                </a:solidFill>
                <a:latin typeface="Abadi"/>
              </a:rPr>
              <a:t>only 3 failed landings.</a:t>
            </a:r>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with Highest Success Ratio</a:t>
            </a:r>
          </a:p>
        </p:txBody>
      </p:sp>
      <p:pic>
        <p:nvPicPr>
          <p:cNvPr id="4" name="Picture 3">
            <a:extLst>
              <a:ext uri="{FF2B5EF4-FFF2-40B4-BE49-F238E27FC236}">
                <a16:creationId xmlns:a16="http://schemas.microsoft.com/office/drawing/2014/main" id="{9256A2EA-443B-4FE1-9811-BD6E528EAD83}"/>
              </a:ext>
            </a:extLst>
          </p:cNvPr>
          <p:cNvPicPr>
            <a:picLocks noChangeAspect="1"/>
          </p:cNvPicPr>
          <p:nvPr/>
        </p:nvPicPr>
        <p:blipFill>
          <a:blip r:embed="rId3"/>
          <a:stretch>
            <a:fillRect/>
          </a:stretch>
        </p:blipFill>
        <p:spPr>
          <a:xfrm>
            <a:off x="0" y="3005191"/>
            <a:ext cx="12192000" cy="3852809"/>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470454"/>
            <a:ext cx="4271546" cy="5066270"/>
          </a:xfrm>
          <a:prstGeom prst="rect">
            <a:avLst/>
          </a:prstGeom>
        </p:spPr>
        <p:txBody>
          <a:bodyPr lIns="91440" tIns="45720" rIns="91440" bIns="45720" anchor="t">
            <a:normAutofit/>
          </a:bodyPr>
          <a:lstStyle/>
          <a:p>
            <a:pPr>
              <a:lnSpc>
                <a:spcPct val="100000"/>
              </a:lnSpc>
              <a:spcBef>
                <a:spcPts val="1400"/>
              </a:spcBef>
            </a:pPr>
            <a:r>
              <a:rPr lang="en-US" sz="1800" b="0" i="0" u="none" strike="noStrike" baseline="0" dirty="0">
                <a:solidFill>
                  <a:srgbClr val="000000"/>
                </a:solidFill>
                <a:latin typeface="Abadi" panose="020B0604020104020204" pitchFamily="34" charset="0"/>
              </a:rPr>
              <a:t>The charts show that payloads between 2000 and 5500 kg have a high success rate. </a:t>
            </a: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Mass vs. Launch Outcome Between Sites</a:t>
            </a:r>
          </a:p>
        </p:txBody>
      </p:sp>
      <p:pic>
        <p:nvPicPr>
          <p:cNvPr id="4" name="Picture 3">
            <a:extLst>
              <a:ext uri="{FF2B5EF4-FFF2-40B4-BE49-F238E27FC236}">
                <a16:creationId xmlns:a16="http://schemas.microsoft.com/office/drawing/2014/main" id="{43A08D2C-92E8-4A5D-9EB9-B07BE1BAAAE2}"/>
              </a:ext>
            </a:extLst>
          </p:cNvPr>
          <p:cNvPicPr>
            <a:picLocks noChangeAspect="1"/>
          </p:cNvPicPr>
          <p:nvPr/>
        </p:nvPicPr>
        <p:blipFill>
          <a:blip r:embed="rId3"/>
          <a:stretch>
            <a:fillRect/>
          </a:stretch>
        </p:blipFill>
        <p:spPr>
          <a:xfrm>
            <a:off x="5390021" y="1435011"/>
            <a:ext cx="6801980" cy="2432653"/>
          </a:xfrm>
          <a:prstGeom prst="rect">
            <a:avLst/>
          </a:prstGeom>
        </p:spPr>
      </p:pic>
      <p:pic>
        <p:nvPicPr>
          <p:cNvPr id="7" name="Picture 6">
            <a:extLst>
              <a:ext uri="{FF2B5EF4-FFF2-40B4-BE49-F238E27FC236}">
                <a16:creationId xmlns:a16="http://schemas.microsoft.com/office/drawing/2014/main" id="{09D21447-2F8E-4222-B38C-2FC281882CB5}"/>
              </a:ext>
            </a:extLst>
          </p:cNvPr>
          <p:cNvPicPr>
            <a:picLocks noChangeAspect="1"/>
          </p:cNvPicPr>
          <p:nvPr/>
        </p:nvPicPr>
        <p:blipFill>
          <a:blip r:embed="rId4"/>
          <a:stretch>
            <a:fillRect/>
          </a:stretch>
        </p:blipFill>
        <p:spPr>
          <a:xfrm>
            <a:off x="5390018" y="3994558"/>
            <a:ext cx="6801982" cy="2432653"/>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169043"/>
            <a:ext cx="4982608" cy="5150307"/>
          </a:xfrm>
          <a:prstGeom prst="rect">
            <a:avLst/>
          </a:prstGeom>
        </p:spPr>
        <p:txBody>
          <a:bodyPr vert="horz" lIns="91440" tIns="45720" rIns="91440" bIns="45720" rtlCol="0" anchor="t">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has the best performance against the full dataset of all evaluated models, by 2-4% depending on the metric.</a:t>
            </a:r>
          </a:p>
          <a:p>
            <a:pPr>
              <a:lnSpc>
                <a:spcPct val="100000"/>
              </a:lnSpc>
              <a:spcBef>
                <a:spcPts val="1400"/>
              </a:spcBef>
            </a:pPr>
            <a:r>
              <a:rPr lang="en-US" sz="2200" dirty="0">
                <a:solidFill>
                  <a:srgbClr val="0948CB"/>
                </a:solidFill>
                <a:latin typeface="Abadi" panose="020B0604020104020204" pitchFamily="34" charset="0"/>
              </a:rPr>
              <a:t>Blue</a:t>
            </a:r>
            <a:r>
              <a:rPr lang="en-US" sz="2200" dirty="0">
                <a:solidFill>
                  <a:schemeClr val="accent3">
                    <a:lumMod val="25000"/>
                  </a:schemeClr>
                </a:solidFill>
                <a:latin typeface="Abadi" panose="020B0604020104020204" pitchFamily="34" charset="0"/>
              </a:rPr>
              <a:t> = Jaccard Score</a:t>
            </a:r>
          </a:p>
          <a:p>
            <a:pPr>
              <a:lnSpc>
                <a:spcPct val="100000"/>
              </a:lnSpc>
              <a:spcBef>
                <a:spcPts val="1400"/>
              </a:spcBef>
            </a:pPr>
            <a:r>
              <a:rPr lang="en-US" sz="2200" dirty="0">
                <a:solidFill>
                  <a:srgbClr val="00B050"/>
                </a:solidFill>
                <a:latin typeface="Abadi" panose="020B0604020104020204" pitchFamily="34" charset="0"/>
              </a:rPr>
              <a:t>Green</a:t>
            </a:r>
            <a:r>
              <a:rPr lang="en-US" sz="2200" dirty="0">
                <a:solidFill>
                  <a:schemeClr val="accent3">
                    <a:lumMod val="25000"/>
                  </a:schemeClr>
                </a:solidFill>
                <a:latin typeface="Abadi" panose="020B0604020104020204" pitchFamily="34" charset="0"/>
              </a:rPr>
              <a:t> = F1 Score</a:t>
            </a:r>
          </a:p>
          <a:p>
            <a:pPr>
              <a:lnSpc>
                <a:spcPct val="100000"/>
              </a:lnSpc>
              <a:spcBef>
                <a:spcPts val="1400"/>
              </a:spcBef>
            </a:pPr>
            <a:r>
              <a:rPr lang="en-US" sz="2200" dirty="0">
                <a:solidFill>
                  <a:srgbClr val="FF0000"/>
                </a:solidFill>
                <a:latin typeface="Abadi" panose="020B0604020104020204" pitchFamily="34" charset="0"/>
              </a:rPr>
              <a:t>Red</a:t>
            </a:r>
            <a:r>
              <a:rPr lang="en-US" sz="2200" dirty="0">
                <a:solidFill>
                  <a:schemeClr val="accent3">
                    <a:lumMod val="25000"/>
                  </a:schemeClr>
                </a:solidFill>
                <a:latin typeface="Abadi" panose="020B0604020104020204" pitchFamily="34" charset="0"/>
              </a:rPr>
              <a:t> =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7" name="Picture 6">
            <a:extLst>
              <a:ext uri="{FF2B5EF4-FFF2-40B4-BE49-F238E27FC236}">
                <a16:creationId xmlns:a16="http://schemas.microsoft.com/office/drawing/2014/main" id="{F83D926D-513A-4620-944A-EC45B0C2F5A6}"/>
              </a:ext>
            </a:extLst>
          </p:cNvPr>
          <p:cNvPicPr>
            <a:picLocks noChangeAspect="1"/>
          </p:cNvPicPr>
          <p:nvPr/>
        </p:nvPicPr>
        <p:blipFill>
          <a:blip r:embed="rId3"/>
          <a:stretch>
            <a:fillRect/>
          </a:stretch>
        </p:blipFill>
        <p:spPr>
          <a:xfrm>
            <a:off x="6027811" y="5328147"/>
            <a:ext cx="4491897" cy="1394852"/>
          </a:xfrm>
          <a:prstGeom prst="rect">
            <a:avLst/>
          </a:prstGeom>
        </p:spPr>
      </p:pic>
      <p:pic>
        <p:nvPicPr>
          <p:cNvPr id="10" name="Picture 9">
            <a:extLst>
              <a:ext uri="{FF2B5EF4-FFF2-40B4-BE49-F238E27FC236}">
                <a16:creationId xmlns:a16="http://schemas.microsoft.com/office/drawing/2014/main" id="{F4FDE025-7DCC-46D2-9BCC-EEDADD1C1AA4}"/>
              </a:ext>
            </a:extLst>
          </p:cNvPr>
          <p:cNvPicPr>
            <a:picLocks noChangeAspect="1"/>
          </p:cNvPicPr>
          <p:nvPr/>
        </p:nvPicPr>
        <p:blipFill>
          <a:blip r:embed="rId4"/>
          <a:stretch>
            <a:fillRect/>
          </a:stretch>
        </p:blipFill>
        <p:spPr>
          <a:xfrm>
            <a:off x="6027811" y="1417827"/>
            <a:ext cx="5572903" cy="3791479"/>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478223"/>
            <a:ext cx="4832136" cy="1950777"/>
          </a:xfrm>
          <a:prstGeom prst="rect">
            <a:avLst/>
          </a:prstGeom>
        </p:spPr>
        <p:txBody>
          <a:bodyPr>
            <a:normAutofit fontScale="9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decision tree shows that only one type of error occurs, false positives. For a SpaceX’s perspective, it would be much better to overpredict false negatives as opposed to false positives, because of the need to have a high factor of safety for these launches.</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59ACDD06-900F-4FE9-84B0-3C4FF782FB0A}"/>
              </a:ext>
            </a:extLst>
          </p:cNvPr>
          <p:cNvPicPr>
            <a:picLocks noChangeAspect="1"/>
          </p:cNvPicPr>
          <p:nvPr/>
        </p:nvPicPr>
        <p:blipFill>
          <a:blip r:embed="rId3"/>
          <a:stretch>
            <a:fillRect/>
          </a:stretch>
        </p:blipFill>
        <p:spPr>
          <a:xfrm>
            <a:off x="5862595" y="1478223"/>
            <a:ext cx="6207853" cy="4748169"/>
          </a:xfrm>
          <a:prstGeom prst="rect">
            <a:avLst/>
          </a:prstGeom>
        </p:spPr>
      </p:pic>
      <p:pic>
        <p:nvPicPr>
          <p:cNvPr id="7" name="Picture 6">
            <a:extLst>
              <a:ext uri="{FF2B5EF4-FFF2-40B4-BE49-F238E27FC236}">
                <a16:creationId xmlns:a16="http://schemas.microsoft.com/office/drawing/2014/main" id="{C04B9CD5-AA33-4C94-BF2D-F6B03B9D89C4}"/>
              </a:ext>
            </a:extLst>
          </p:cNvPr>
          <p:cNvPicPr>
            <a:picLocks noChangeAspect="1"/>
          </p:cNvPicPr>
          <p:nvPr/>
        </p:nvPicPr>
        <p:blipFill>
          <a:blip r:embed="rId4">
            <a:lum bright="20000"/>
          </a:blip>
          <a:stretch>
            <a:fillRect/>
          </a:stretch>
        </p:blipFill>
        <p:spPr>
          <a:xfrm>
            <a:off x="2141316" y="3459228"/>
            <a:ext cx="3220797" cy="2767163"/>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4709"/>
            <a:ext cx="10515600" cy="4721683"/>
          </a:xfrm>
          <a:prstGeom prst="rect">
            <a:avLst/>
          </a:prstGeom>
        </p:spPr>
        <p:txBody>
          <a:bodyPr>
            <a:normAutofit/>
          </a:bodyPr>
          <a:lstStyle/>
          <a:p>
            <a:pPr>
              <a:lnSpc>
                <a:spcPct val="100000"/>
              </a:lnSpc>
              <a:spcBef>
                <a:spcPts val="1400"/>
              </a:spcBef>
            </a:pPr>
            <a:r>
              <a:rPr lang="en-US" sz="2400" b="0" i="0" u="none" strike="noStrike" baseline="0" dirty="0">
                <a:solidFill>
                  <a:srgbClr val="000000"/>
                </a:solidFill>
                <a:latin typeface="AAAAA C+ Graphik"/>
              </a:rPr>
              <a:t>Decision Tree Model is the best algorithm for this dataset, based on this process. </a:t>
            </a:r>
          </a:p>
          <a:p>
            <a:pPr>
              <a:lnSpc>
                <a:spcPct val="100000"/>
              </a:lnSpc>
              <a:spcBef>
                <a:spcPts val="1400"/>
              </a:spcBef>
            </a:pPr>
            <a:r>
              <a:rPr lang="en-US" sz="2400" b="0" i="0" u="none" strike="noStrike" baseline="0" dirty="0">
                <a:solidFill>
                  <a:srgbClr val="000000"/>
                </a:solidFill>
                <a:latin typeface="AAAAA C+ Graphik"/>
              </a:rPr>
              <a:t>The success rate of launches increases over the years, with most of the improvement occurring between 2013 and 2017. </a:t>
            </a:r>
          </a:p>
          <a:p>
            <a:pPr>
              <a:lnSpc>
                <a:spcPct val="100000"/>
              </a:lnSpc>
              <a:spcBef>
                <a:spcPts val="1400"/>
              </a:spcBef>
            </a:pPr>
            <a:r>
              <a:rPr lang="en-US" sz="2400" b="0" i="0" u="none" strike="noStrike" baseline="0" dirty="0">
                <a:solidFill>
                  <a:srgbClr val="000000"/>
                </a:solidFill>
                <a:latin typeface="AAAAA C+ Graphik"/>
              </a:rPr>
              <a:t>KSC LC-39A has the highest success rate of the launches from all the sites. </a:t>
            </a:r>
            <a:endParaRPr lang="en-US" sz="2400" dirty="0">
              <a:solidFill>
                <a:srgbClr val="000000"/>
              </a:solidFill>
              <a:latin typeface="AAAAA C+ Graphik"/>
            </a:endParaRPr>
          </a:p>
          <a:p>
            <a:pPr>
              <a:lnSpc>
                <a:spcPct val="100000"/>
              </a:lnSpc>
              <a:spcBef>
                <a:spcPts val="1400"/>
              </a:spcBef>
            </a:pPr>
            <a:r>
              <a:rPr lang="en-US" sz="2400" b="0" i="0" u="none" strike="noStrike" baseline="0" dirty="0">
                <a:solidFill>
                  <a:srgbClr val="000000"/>
                </a:solidFill>
                <a:latin typeface="AAAAA C+ Graphik"/>
              </a:rPr>
              <a:t>Orbits ES-L1, GEO, HEO and SSO have 100% success rate. </a:t>
            </a:r>
          </a:p>
          <a:p>
            <a:pPr>
              <a:lnSpc>
                <a:spcPct val="100000"/>
              </a:lnSpc>
              <a:spcBef>
                <a:spcPts val="1400"/>
              </a:spcBef>
            </a:pPr>
            <a:r>
              <a:rPr lang="en-US" sz="2400" b="0" i="0" u="none" strike="noStrike" baseline="0" dirty="0">
                <a:solidFill>
                  <a:srgbClr val="000000"/>
                </a:solidFill>
                <a:latin typeface="AAAAA C+ Graphik"/>
              </a:rPr>
              <a:t>Most of launch sites are in proximity to the Equator line and all the sites are in very close proximity to the coast. </a:t>
            </a:r>
          </a:p>
          <a:p>
            <a:pPr>
              <a:lnSpc>
                <a:spcPct val="100000"/>
              </a:lnSpc>
              <a:spcBef>
                <a:spcPts val="1400"/>
              </a:spcBef>
            </a:pPr>
            <a:r>
              <a:rPr lang="en-US" sz="2400" b="0" i="0" u="none" strike="noStrike" baseline="0" dirty="0">
                <a:solidFill>
                  <a:srgbClr val="000000"/>
                </a:solidFill>
                <a:latin typeface="AAAAA C+ Graphik"/>
              </a:rPr>
              <a:t>It is unclear if there is a strong relationship between payload mass and launch success.</a:t>
            </a:r>
          </a:p>
          <a:p>
            <a:pPr>
              <a:lnSpc>
                <a:spcPct val="100000"/>
              </a:lnSpc>
              <a:spcBef>
                <a:spcPts val="1400"/>
              </a:spcBef>
            </a:pPr>
            <a:endParaRPr lang="en-US" sz="2400" b="0" i="0" u="none" strike="noStrike" baseline="0" dirty="0">
              <a:solidFill>
                <a:srgbClr val="000000"/>
              </a:solidFill>
              <a:latin typeface="AAAAA C+ Graphik"/>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8400" dirty="0">
                <a:solidFill>
                  <a:schemeClr val="accent3">
                    <a:lumMod val="25000"/>
                  </a:schemeClr>
                </a:solidFill>
                <a:latin typeface="Abadi"/>
              </a:rPr>
              <a:t>Collected data directly from the SpaceX Rest API, and also web-scraped from Wikipedia</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Filtering, handling of empty values, and one hot encoding</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Built models for logistic regression, SVM, decision tree, and K-nearest neighbors and evaluated their output using multiple metrics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Data collection process involved a combination of both API requests from the SpaceX REST API and Web Scraping data from SpaceX’s Wikipedia page.</a:t>
            </a:r>
          </a:p>
          <a:p>
            <a:pPr>
              <a:lnSpc>
                <a:spcPct val="100000"/>
              </a:lnSpc>
              <a:spcBef>
                <a:spcPts val="1400"/>
              </a:spcBef>
            </a:pPr>
            <a:r>
              <a:rPr lang="en-US" sz="2200" dirty="0">
                <a:solidFill>
                  <a:schemeClr val="accent3">
                    <a:lumMod val="25000"/>
                  </a:schemeClr>
                </a:solidFill>
                <a:latin typeface="Abadi" panose="020B0604020104020204" pitchFamily="34" charset="0"/>
              </a:rPr>
              <a:t>Both of these data collection methods were necessary to get complete enough information about the launches for a detailed analysis.</a:t>
            </a:r>
          </a:p>
          <a:p>
            <a:pPr lvl="1">
              <a:lnSpc>
                <a:spcPct val="100000"/>
              </a:lnSpc>
              <a:spcBef>
                <a:spcPts val="1400"/>
              </a:spcBef>
            </a:pPr>
            <a:r>
              <a:rPr lang="en-US" sz="1800" b="0" i="0" u="none" strike="noStrike" baseline="0" dirty="0">
                <a:solidFill>
                  <a:srgbClr val="000000"/>
                </a:solidFill>
                <a:latin typeface="AAAAA C+ Graphik"/>
              </a:rPr>
              <a:t>Data </a:t>
            </a:r>
            <a:r>
              <a:rPr lang="en-US" sz="1800" dirty="0">
                <a:solidFill>
                  <a:srgbClr val="000000"/>
                </a:solidFill>
                <a:latin typeface="AAAAA C+ Graphik"/>
              </a:rPr>
              <a:t>c</a:t>
            </a:r>
            <a:r>
              <a:rPr lang="en-US" sz="1800" b="0" i="0" u="none" strike="noStrike" baseline="0" dirty="0">
                <a:solidFill>
                  <a:srgbClr val="000000"/>
                </a:solidFill>
                <a:latin typeface="AAAAA C+ Graphik"/>
              </a:rPr>
              <a:t>olumns obtained by using SpaceX REST API: </a:t>
            </a:r>
          </a:p>
          <a:p>
            <a:pPr lvl="2">
              <a:lnSpc>
                <a:spcPct val="100000"/>
              </a:lnSpc>
              <a:spcBef>
                <a:spcPts val="1400"/>
              </a:spcBef>
            </a:pPr>
            <a:r>
              <a:rPr lang="en-US" sz="1600" b="0" i="0" u="none" strike="noStrike" baseline="0" dirty="0" err="1">
                <a:solidFill>
                  <a:srgbClr val="000000"/>
                </a:solidFill>
                <a:latin typeface="AAAAA E+ Graphik"/>
              </a:rPr>
              <a:t>FlightNumber</a:t>
            </a:r>
            <a:r>
              <a:rPr lang="en-US" sz="1600" b="0" i="0" u="none" strike="noStrike" baseline="0" dirty="0">
                <a:solidFill>
                  <a:srgbClr val="000000"/>
                </a:solidFill>
                <a:latin typeface="AAAAA E+ Graphik"/>
              </a:rPr>
              <a:t>, Date, </a:t>
            </a:r>
            <a:r>
              <a:rPr lang="en-US" sz="1600" b="0" i="0" u="none" strike="noStrike" baseline="0" dirty="0" err="1">
                <a:solidFill>
                  <a:srgbClr val="000000"/>
                </a:solidFill>
                <a:latin typeface="AAAAA E+ Graphik"/>
              </a:rPr>
              <a:t>BoosterVersion</a:t>
            </a:r>
            <a:r>
              <a:rPr lang="en-US" sz="1600" b="0" i="0" u="none" strike="noStrike" baseline="0" dirty="0">
                <a:solidFill>
                  <a:srgbClr val="000000"/>
                </a:solidFill>
                <a:latin typeface="AAAAA E+ Graphik"/>
              </a:rPr>
              <a:t>, </a:t>
            </a:r>
            <a:r>
              <a:rPr lang="en-US" sz="1600" b="0" i="0" u="none" strike="noStrike" baseline="0" dirty="0" err="1">
                <a:solidFill>
                  <a:srgbClr val="000000"/>
                </a:solidFill>
                <a:latin typeface="AAAAA E+ Graphik"/>
              </a:rPr>
              <a:t>PayloadMass</a:t>
            </a:r>
            <a:r>
              <a:rPr lang="en-US" sz="1600" b="0" i="0" u="none" strike="noStrike" baseline="0" dirty="0">
                <a:solidFill>
                  <a:srgbClr val="000000"/>
                </a:solidFill>
                <a:latin typeface="AAAAA E+ Graphik"/>
              </a:rPr>
              <a:t>, Orbit, </a:t>
            </a:r>
            <a:r>
              <a:rPr lang="en-US" sz="1600" b="0" i="0" u="none" strike="noStrike" baseline="0" dirty="0" err="1">
                <a:solidFill>
                  <a:srgbClr val="000000"/>
                </a:solidFill>
                <a:latin typeface="AAAAA E+ Graphik"/>
              </a:rPr>
              <a:t>LaunchSite</a:t>
            </a:r>
            <a:r>
              <a:rPr lang="en-US" sz="1600" b="0" i="0" u="none" strike="noStrike" baseline="0" dirty="0">
                <a:solidFill>
                  <a:srgbClr val="000000"/>
                </a:solidFill>
                <a:latin typeface="AAAAA E+ Graphik"/>
              </a:rPr>
              <a:t>, Outcome, Flights, </a:t>
            </a:r>
            <a:r>
              <a:rPr lang="en-US" sz="1600" b="0" i="0" u="none" strike="noStrike" baseline="0" dirty="0" err="1">
                <a:solidFill>
                  <a:srgbClr val="000000"/>
                </a:solidFill>
                <a:latin typeface="AAAAA E+ Graphik"/>
              </a:rPr>
              <a:t>GridFins</a:t>
            </a:r>
            <a:r>
              <a:rPr lang="en-US" sz="1600" b="0" i="0" u="none" strike="noStrike" baseline="0" dirty="0">
                <a:solidFill>
                  <a:srgbClr val="000000"/>
                </a:solidFill>
                <a:latin typeface="AAAAA E+ Graphik"/>
              </a:rPr>
              <a:t>, Reused, Legs, </a:t>
            </a:r>
            <a:r>
              <a:rPr lang="en-US" sz="1600" b="0" i="0" u="none" strike="noStrike" baseline="0" dirty="0" err="1">
                <a:solidFill>
                  <a:srgbClr val="000000"/>
                </a:solidFill>
                <a:latin typeface="AAAAA E+ Graphik"/>
              </a:rPr>
              <a:t>LandingPad</a:t>
            </a:r>
            <a:r>
              <a:rPr lang="en-US" sz="1600" b="0" i="0" u="none" strike="noStrike" baseline="0" dirty="0">
                <a:solidFill>
                  <a:srgbClr val="000000"/>
                </a:solidFill>
                <a:latin typeface="AAAAA E+ Graphik"/>
              </a:rPr>
              <a:t>, Block, </a:t>
            </a:r>
            <a:r>
              <a:rPr lang="en-US" sz="1600" b="0" i="0" u="none" strike="noStrike" baseline="0" dirty="0" err="1">
                <a:solidFill>
                  <a:srgbClr val="000000"/>
                </a:solidFill>
                <a:latin typeface="AAAAA E+ Graphik"/>
              </a:rPr>
              <a:t>ReusedCount</a:t>
            </a:r>
            <a:r>
              <a:rPr lang="en-US" sz="1600" b="0" i="0" u="none" strike="noStrike" baseline="0" dirty="0">
                <a:solidFill>
                  <a:srgbClr val="000000"/>
                </a:solidFill>
                <a:latin typeface="AAAAA E+ Graphik"/>
              </a:rPr>
              <a:t>, Serial, Longitude, Latitude </a:t>
            </a:r>
          </a:p>
          <a:p>
            <a:pPr lvl="1">
              <a:lnSpc>
                <a:spcPct val="100000"/>
              </a:lnSpc>
              <a:spcBef>
                <a:spcPts val="1400"/>
              </a:spcBef>
            </a:pPr>
            <a:r>
              <a:rPr lang="en-US" sz="1800" b="0" i="0" u="none" strike="noStrike" baseline="0" dirty="0">
                <a:solidFill>
                  <a:srgbClr val="000000"/>
                </a:solidFill>
                <a:latin typeface="AAAAA C+ Graphik"/>
              </a:rPr>
              <a:t>Data Columns obtained by using Wikipedia Web Scraping: </a:t>
            </a:r>
          </a:p>
          <a:p>
            <a:pPr lvl="2">
              <a:lnSpc>
                <a:spcPct val="100000"/>
              </a:lnSpc>
              <a:spcBef>
                <a:spcPts val="1400"/>
              </a:spcBef>
            </a:pPr>
            <a:r>
              <a:rPr lang="en-US" sz="1600" b="0" i="0" u="none" strike="noStrike" baseline="0" dirty="0">
                <a:solidFill>
                  <a:srgbClr val="000000"/>
                </a:solidFill>
                <a:latin typeface="AAAAA E+ Graphik"/>
              </a:rPr>
              <a:t>Flight Number, Launch site, Payload, </a:t>
            </a:r>
            <a:r>
              <a:rPr lang="en-US" sz="1600" b="0" i="0" u="none" strike="noStrike" baseline="0" dirty="0" err="1">
                <a:solidFill>
                  <a:srgbClr val="000000"/>
                </a:solidFill>
                <a:latin typeface="AAAAA E+ Graphik"/>
              </a:rPr>
              <a:t>PayloadMass</a:t>
            </a:r>
            <a:r>
              <a:rPr lang="en-US" sz="1600" b="0" i="0" u="none" strike="noStrike" baseline="0" dirty="0">
                <a:solidFill>
                  <a:srgbClr val="000000"/>
                </a:solidFill>
                <a:latin typeface="AAAAA E+ Graphik"/>
              </a:rPr>
              <a:t>, Orbit, Customer, Launch outcome, Version Booster, Booster landing, Date, Time </a:t>
            </a:r>
            <a:endParaRPr lang="en-US" sz="16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6025573"/>
            <a:ext cx="4640263" cy="549049"/>
          </a:xfrm>
          <a:prstGeom prst="rect">
            <a:avLst/>
          </a:prstGeom>
        </p:spPr>
        <p:txBody>
          <a:bodyPr vert="horz" lIns="91440" tIns="45720" rIns="91440" bIns="45720" rtlCol="0" anchor="t">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SpaceX API Notebook</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Rounded Corners 1">
            <a:extLst>
              <a:ext uri="{FF2B5EF4-FFF2-40B4-BE49-F238E27FC236}">
                <a16:creationId xmlns:a16="http://schemas.microsoft.com/office/drawing/2014/main" id="{7BD6ACB6-4D56-4E60-8E18-760366104984}"/>
              </a:ext>
            </a:extLst>
          </p:cNvPr>
          <p:cNvSpPr/>
          <p:nvPr/>
        </p:nvSpPr>
        <p:spPr>
          <a:xfrm>
            <a:off x="864972" y="1537534"/>
            <a:ext cx="2133637"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Query launch data from SpaceX API</a:t>
            </a:r>
          </a:p>
        </p:txBody>
      </p:sp>
      <p:sp>
        <p:nvSpPr>
          <p:cNvPr id="7" name="Rectangle: Rounded Corners 6">
            <a:extLst>
              <a:ext uri="{FF2B5EF4-FFF2-40B4-BE49-F238E27FC236}">
                <a16:creationId xmlns:a16="http://schemas.microsoft.com/office/drawing/2014/main" id="{5C105F87-425A-48FD-BF05-FE0DD1B4F5C3}"/>
              </a:ext>
            </a:extLst>
          </p:cNvPr>
          <p:cNvSpPr/>
          <p:nvPr/>
        </p:nvSpPr>
        <p:spPr>
          <a:xfrm>
            <a:off x="3622569" y="1545478"/>
            <a:ext cx="2133637"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Assign JSON response to Python data frame</a:t>
            </a:r>
          </a:p>
        </p:txBody>
      </p:sp>
      <p:sp>
        <p:nvSpPr>
          <p:cNvPr id="8" name="Rectangle: Rounded Corners 7">
            <a:extLst>
              <a:ext uri="{FF2B5EF4-FFF2-40B4-BE49-F238E27FC236}">
                <a16:creationId xmlns:a16="http://schemas.microsoft.com/office/drawing/2014/main" id="{1C83F2B4-8A36-4ABD-A639-8877E42C7D9B}"/>
              </a:ext>
            </a:extLst>
          </p:cNvPr>
          <p:cNvSpPr/>
          <p:nvPr/>
        </p:nvSpPr>
        <p:spPr>
          <a:xfrm>
            <a:off x="6361443" y="1545478"/>
            <a:ext cx="2133638"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Requesting launch</a:t>
            </a:r>
          </a:p>
          <a:p>
            <a:pPr algn="ctr"/>
            <a:r>
              <a:rPr lang="en-US" b="1" dirty="0">
                <a:solidFill>
                  <a:schemeClr val="tx1"/>
                </a:solidFill>
              </a:rPr>
              <a:t>attributes from</a:t>
            </a:r>
          </a:p>
          <a:p>
            <a:pPr algn="ctr"/>
            <a:r>
              <a:rPr lang="en-US" b="1" dirty="0">
                <a:solidFill>
                  <a:schemeClr val="tx1"/>
                </a:solidFill>
              </a:rPr>
              <a:t>SpaceX API</a:t>
            </a:r>
          </a:p>
          <a:p>
            <a:pPr algn="ctr"/>
            <a:r>
              <a:rPr lang="en-US" b="1" dirty="0">
                <a:solidFill>
                  <a:schemeClr val="tx1"/>
                </a:solidFill>
              </a:rPr>
              <a:t>through</a:t>
            </a:r>
          </a:p>
          <a:p>
            <a:pPr algn="ctr"/>
            <a:r>
              <a:rPr lang="en-US" b="1" dirty="0">
                <a:solidFill>
                  <a:schemeClr val="tx1"/>
                </a:solidFill>
              </a:rPr>
              <a:t>custom functions</a:t>
            </a:r>
          </a:p>
        </p:txBody>
      </p:sp>
      <p:sp>
        <p:nvSpPr>
          <p:cNvPr id="9" name="Rectangle: Rounded Corners 8">
            <a:extLst>
              <a:ext uri="{FF2B5EF4-FFF2-40B4-BE49-F238E27FC236}">
                <a16:creationId xmlns:a16="http://schemas.microsoft.com/office/drawing/2014/main" id="{E1DFE0AA-04E6-4FAE-AD09-0843C6F12886}"/>
              </a:ext>
            </a:extLst>
          </p:cNvPr>
          <p:cNvSpPr/>
          <p:nvPr/>
        </p:nvSpPr>
        <p:spPr>
          <a:xfrm>
            <a:off x="9106307" y="1537533"/>
            <a:ext cx="2133638"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Organize data into new data frame</a:t>
            </a:r>
          </a:p>
        </p:txBody>
      </p:sp>
      <p:sp>
        <p:nvSpPr>
          <p:cNvPr id="10" name="Rectangle: Rounded Corners 9">
            <a:extLst>
              <a:ext uri="{FF2B5EF4-FFF2-40B4-BE49-F238E27FC236}">
                <a16:creationId xmlns:a16="http://schemas.microsoft.com/office/drawing/2014/main" id="{D9FB188C-540A-441F-9A08-1911BC09617E}"/>
              </a:ext>
            </a:extLst>
          </p:cNvPr>
          <p:cNvSpPr/>
          <p:nvPr/>
        </p:nvSpPr>
        <p:spPr>
          <a:xfrm>
            <a:off x="9106307" y="3691692"/>
            <a:ext cx="2133638"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Parse data to only include Falcon 9 launches</a:t>
            </a:r>
          </a:p>
        </p:txBody>
      </p:sp>
      <p:sp>
        <p:nvSpPr>
          <p:cNvPr id="11" name="Rectangle: Rounded Corners 10">
            <a:extLst>
              <a:ext uri="{FF2B5EF4-FFF2-40B4-BE49-F238E27FC236}">
                <a16:creationId xmlns:a16="http://schemas.microsoft.com/office/drawing/2014/main" id="{9994D720-9976-4B0B-90BA-8D856BC97A12}"/>
              </a:ext>
            </a:extLst>
          </p:cNvPr>
          <p:cNvSpPr/>
          <p:nvPr/>
        </p:nvSpPr>
        <p:spPr>
          <a:xfrm>
            <a:off x="6361443" y="3691692"/>
            <a:ext cx="2133638"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Fill missing mass entries with average values</a:t>
            </a:r>
          </a:p>
        </p:txBody>
      </p:sp>
      <p:sp>
        <p:nvSpPr>
          <p:cNvPr id="12" name="Rectangle: Rounded Corners 11">
            <a:extLst>
              <a:ext uri="{FF2B5EF4-FFF2-40B4-BE49-F238E27FC236}">
                <a16:creationId xmlns:a16="http://schemas.microsoft.com/office/drawing/2014/main" id="{61D657D8-F31A-42DF-AC4C-230948AA1072}"/>
              </a:ext>
            </a:extLst>
          </p:cNvPr>
          <p:cNvSpPr/>
          <p:nvPr/>
        </p:nvSpPr>
        <p:spPr>
          <a:xfrm>
            <a:off x="3622569" y="3683747"/>
            <a:ext cx="2133638"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Export processed data to .csv file</a:t>
            </a:r>
          </a:p>
        </p:txBody>
      </p:sp>
      <p:cxnSp>
        <p:nvCxnSpPr>
          <p:cNvPr id="14" name="Straight Arrow Connector 13">
            <a:extLst>
              <a:ext uri="{FF2B5EF4-FFF2-40B4-BE49-F238E27FC236}">
                <a16:creationId xmlns:a16="http://schemas.microsoft.com/office/drawing/2014/main" id="{20AE83AE-6EFB-4C3C-95A6-18D253B2D9DB}"/>
              </a:ext>
            </a:extLst>
          </p:cNvPr>
          <p:cNvCxnSpPr>
            <a:stCxn id="2" idx="3"/>
            <a:endCxn id="7" idx="1"/>
          </p:cNvCxnSpPr>
          <p:nvPr/>
        </p:nvCxnSpPr>
        <p:spPr>
          <a:xfrm>
            <a:off x="2998609" y="2351922"/>
            <a:ext cx="623960" cy="794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C1F51091-77F2-4F62-80B4-0D4926BFFD9E}"/>
              </a:ext>
            </a:extLst>
          </p:cNvPr>
          <p:cNvCxnSpPr/>
          <p:nvPr/>
        </p:nvCxnSpPr>
        <p:spPr>
          <a:xfrm>
            <a:off x="5756206" y="2343976"/>
            <a:ext cx="623960" cy="794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291D540A-10D0-41F2-90D1-BDE1DDB1CB5F}"/>
              </a:ext>
            </a:extLst>
          </p:cNvPr>
          <p:cNvCxnSpPr/>
          <p:nvPr/>
        </p:nvCxnSpPr>
        <p:spPr>
          <a:xfrm>
            <a:off x="8513803" y="2343976"/>
            <a:ext cx="623960" cy="794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C631434F-4396-4FB4-B4E9-77E350EBF069}"/>
              </a:ext>
            </a:extLst>
          </p:cNvPr>
          <p:cNvCxnSpPr>
            <a:cxnSpLocks/>
            <a:stCxn id="9" idx="2"/>
            <a:endCxn id="10" idx="0"/>
          </p:cNvCxnSpPr>
          <p:nvPr/>
        </p:nvCxnSpPr>
        <p:spPr>
          <a:xfrm>
            <a:off x="10173126" y="3166308"/>
            <a:ext cx="0" cy="52538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108952A0-3BB6-4399-8F42-92676462E788}"/>
              </a:ext>
            </a:extLst>
          </p:cNvPr>
          <p:cNvCxnSpPr>
            <a:cxnSpLocks/>
          </p:cNvCxnSpPr>
          <p:nvPr/>
        </p:nvCxnSpPr>
        <p:spPr>
          <a:xfrm flipH="1">
            <a:off x="8495081" y="4506079"/>
            <a:ext cx="59338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6F879C17-2A96-41AD-8023-73DBB4CCB5E2}"/>
              </a:ext>
            </a:extLst>
          </p:cNvPr>
          <p:cNvCxnSpPr>
            <a:cxnSpLocks/>
          </p:cNvCxnSpPr>
          <p:nvPr/>
        </p:nvCxnSpPr>
        <p:spPr>
          <a:xfrm flipH="1">
            <a:off x="5756206" y="4506079"/>
            <a:ext cx="59338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770011" y="6019352"/>
            <a:ext cx="4084638" cy="438751"/>
          </a:xfrm>
          <a:prstGeom prst="rect">
            <a:avLst/>
          </a:prstGeom>
        </p:spPr>
        <p:txBody>
          <a:bodyPr lIns="91440" tIns="45720" rIns="91440" bIns="45720" anchor="t">
            <a:no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Web Scraping Notebook</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7" name="Rectangle: Rounded Corners 6">
            <a:extLst>
              <a:ext uri="{FF2B5EF4-FFF2-40B4-BE49-F238E27FC236}">
                <a16:creationId xmlns:a16="http://schemas.microsoft.com/office/drawing/2014/main" id="{098C5BAF-87D8-4249-B601-1F194466039C}"/>
              </a:ext>
            </a:extLst>
          </p:cNvPr>
          <p:cNvSpPr/>
          <p:nvPr/>
        </p:nvSpPr>
        <p:spPr>
          <a:xfrm>
            <a:off x="864972" y="1537534"/>
            <a:ext cx="2133637"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Query Falcon 9 launch data from Wikipedia</a:t>
            </a:r>
          </a:p>
        </p:txBody>
      </p:sp>
      <p:sp>
        <p:nvSpPr>
          <p:cNvPr id="8" name="Rectangle: Rounded Corners 7">
            <a:extLst>
              <a:ext uri="{FF2B5EF4-FFF2-40B4-BE49-F238E27FC236}">
                <a16:creationId xmlns:a16="http://schemas.microsoft.com/office/drawing/2014/main" id="{84CF3B5C-37E8-47FC-9D3D-245F749FAFE1}"/>
              </a:ext>
            </a:extLst>
          </p:cNvPr>
          <p:cNvSpPr/>
          <p:nvPr/>
        </p:nvSpPr>
        <p:spPr>
          <a:xfrm>
            <a:off x="3622569" y="1545478"/>
            <a:ext cx="2133637"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Assign HTML response to Beautiful Soup object</a:t>
            </a:r>
          </a:p>
        </p:txBody>
      </p:sp>
      <p:sp>
        <p:nvSpPr>
          <p:cNvPr id="9" name="Rectangle: Rounded Corners 8">
            <a:extLst>
              <a:ext uri="{FF2B5EF4-FFF2-40B4-BE49-F238E27FC236}">
                <a16:creationId xmlns:a16="http://schemas.microsoft.com/office/drawing/2014/main" id="{A2730D81-F745-455A-B124-A575DBBA2F40}"/>
              </a:ext>
            </a:extLst>
          </p:cNvPr>
          <p:cNvSpPr/>
          <p:nvPr/>
        </p:nvSpPr>
        <p:spPr>
          <a:xfrm>
            <a:off x="6361443" y="1545478"/>
            <a:ext cx="2133638"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Extract column names from table header</a:t>
            </a:r>
          </a:p>
        </p:txBody>
      </p:sp>
      <p:sp>
        <p:nvSpPr>
          <p:cNvPr id="10" name="Rectangle: Rounded Corners 9">
            <a:extLst>
              <a:ext uri="{FF2B5EF4-FFF2-40B4-BE49-F238E27FC236}">
                <a16:creationId xmlns:a16="http://schemas.microsoft.com/office/drawing/2014/main" id="{9DA9CEDC-681C-4CF0-9B37-8DEC01E0604A}"/>
              </a:ext>
            </a:extLst>
          </p:cNvPr>
          <p:cNvSpPr/>
          <p:nvPr/>
        </p:nvSpPr>
        <p:spPr>
          <a:xfrm>
            <a:off x="9106307" y="1537533"/>
            <a:ext cx="2133638"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Collect desired data by parsing HTML tables</a:t>
            </a:r>
          </a:p>
        </p:txBody>
      </p:sp>
      <p:sp>
        <p:nvSpPr>
          <p:cNvPr id="12" name="Rectangle: Rounded Corners 11">
            <a:extLst>
              <a:ext uri="{FF2B5EF4-FFF2-40B4-BE49-F238E27FC236}">
                <a16:creationId xmlns:a16="http://schemas.microsoft.com/office/drawing/2014/main" id="{3AF541AF-3C7F-4F9B-B7E7-96B8E5A92E7E}"/>
              </a:ext>
            </a:extLst>
          </p:cNvPr>
          <p:cNvSpPr/>
          <p:nvPr/>
        </p:nvSpPr>
        <p:spPr>
          <a:xfrm>
            <a:off x="9106307" y="3691692"/>
            <a:ext cx="2133638"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Construct dictionary from data, convert to data frame</a:t>
            </a:r>
          </a:p>
        </p:txBody>
      </p:sp>
      <p:sp>
        <p:nvSpPr>
          <p:cNvPr id="14" name="Rectangle: Rounded Corners 13">
            <a:extLst>
              <a:ext uri="{FF2B5EF4-FFF2-40B4-BE49-F238E27FC236}">
                <a16:creationId xmlns:a16="http://schemas.microsoft.com/office/drawing/2014/main" id="{0611DD36-64FC-43AF-BBD7-B465C7930196}"/>
              </a:ext>
            </a:extLst>
          </p:cNvPr>
          <p:cNvSpPr/>
          <p:nvPr/>
        </p:nvSpPr>
        <p:spPr>
          <a:xfrm>
            <a:off x="6352522" y="3683747"/>
            <a:ext cx="2133638" cy="1628775"/>
          </a:xfrm>
          <a:prstGeom prst="roundRect">
            <a:avLst/>
          </a:prstGeom>
          <a:solidFill>
            <a:schemeClr val="accent6">
              <a:lumMod val="40000"/>
              <a:lumOff val="60000"/>
            </a:schemeClr>
          </a:solidFill>
          <a:ln w="38100">
            <a:solidFill>
              <a:srgbClr val="204E7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Export processed data to .csv file</a:t>
            </a:r>
          </a:p>
        </p:txBody>
      </p:sp>
      <p:cxnSp>
        <p:nvCxnSpPr>
          <p:cNvPr id="15" name="Straight Arrow Connector 14">
            <a:extLst>
              <a:ext uri="{FF2B5EF4-FFF2-40B4-BE49-F238E27FC236}">
                <a16:creationId xmlns:a16="http://schemas.microsoft.com/office/drawing/2014/main" id="{6A7FAFB9-F091-4F05-BDF2-4EE814F16221}"/>
              </a:ext>
            </a:extLst>
          </p:cNvPr>
          <p:cNvCxnSpPr>
            <a:stCxn id="7" idx="3"/>
            <a:endCxn id="8" idx="1"/>
          </p:cNvCxnSpPr>
          <p:nvPr/>
        </p:nvCxnSpPr>
        <p:spPr>
          <a:xfrm>
            <a:off x="2998609" y="2351922"/>
            <a:ext cx="623960" cy="794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76D46724-CD30-4D78-95DD-320076F605AC}"/>
              </a:ext>
            </a:extLst>
          </p:cNvPr>
          <p:cNvCxnSpPr/>
          <p:nvPr/>
        </p:nvCxnSpPr>
        <p:spPr>
          <a:xfrm>
            <a:off x="5756206" y="2343976"/>
            <a:ext cx="623960" cy="794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64E23B36-CCF3-4707-9E82-A808D0F2B31A}"/>
              </a:ext>
            </a:extLst>
          </p:cNvPr>
          <p:cNvCxnSpPr/>
          <p:nvPr/>
        </p:nvCxnSpPr>
        <p:spPr>
          <a:xfrm>
            <a:off x="8513803" y="2343976"/>
            <a:ext cx="623960" cy="794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9879CF0F-8A75-48E4-8DAC-75DD40C90CE8}"/>
              </a:ext>
            </a:extLst>
          </p:cNvPr>
          <p:cNvCxnSpPr>
            <a:cxnSpLocks/>
            <a:stCxn id="10" idx="2"/>
            <a:endCxn id="12" idx="0"/>
          </p:cNvCxnSpPr>
          <p:nvPr/>
        </p:nvCxnSpPr>
        <p:spPr>
          <a:xfrm>
            <a:off x="10173126" y="3166308"/>
            <a:ext cx="0" cy="525384"/>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FAC5A72C-85F2-4C9B-9AC8-73C1C5AD8CE3}"/>
              </a:ext>
            </a:extLst>
          </p:cNvPr>
          <p:cNvCxnSpPr>
            <a:cxnSpLocks/>
          </p:cNvCxnSpPr>
          <p:nvPr/>
        </p:nvCxnSpPr>
        <p:spPr>
          <a:xfrm flipH="1">
            <a:off x="8495081" y="4506079"/>
            <a:ext cx="593384" cy="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3425</TotalTime>
  <Words>2478</Words>
  <Application>Microsoft Office PowerPoint</Application>
  <PresentationFormat>Widescreen</PresentationFormat>
  <Paragraphs>273</Paragraphs>
  <Slides>46</Slides>
  <Notes>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46</vt:i4>
      </vt:variant>
    </vt:vector>
  </HeadingPairs>
  <TitlesOfParts>
    <vt:vector size="57" baseType="lpstr">
      <vt:lpstr>AAAAA C+ Graphik</vt:lpstr>
      <vt:lpstr>AAAAA E+ Graphik</vt:lpstr>
      <vt:lpstr>AAAAA F+ Graphik</vt:lpstr>
      <vt:lpstr>AAAAA G+ Graphik</vt: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Orion Miller</cp:lastModifiedBy>
  <cp:revision>252</cp:revision>
  <dcterms:created xsi:type="dcterms:W3CDTF">2021-04-29T18:58:34Z</dcterms:created>
  <dcterms:modified xsi:type="dcterms:W3CDTF">2022-03-21T22:01:57Z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